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620" r:id="rId3"/>
    <p:sldId id="258" r:id="rId4"/>
    <p:sldId id="700" r:id="rId5"/>
    <p:sldId id="720" r:id="rId6"/>
    <p:sldId id="721" r:id="rId8"/>
    <p:sldId id="718" r:id="rId9"/>
    <p:sldId id="722" r:id="rId10"/>
    <p:sldId id="714" r:id="rId11"/>
    <p:sldId id="748" r:id="rId12"/>
    <p:sldId id="717" r:id="rId13"/>
    <p:sldId id="715" r:id="rId14"/>
    <p:sldId id="719" r:id="rId15"/>
    <p:sldId id="723" r:id="rId16"/>
    <p:sldId id="755" r:id="rId17"/>
    <p:sldId id="754" r:id="rId18"/>
    <p:sldId id="703" r:id="rId19"/>
    <p:sldId id="743" r:id="rId20"/>
    <p:sldId id="744" r:id="rId21"/>
    <p:sldId id="745" r:id="rId22"/>
    <p:sldId id="746" r:id="rId23"/>
    <p:sldId id="747" r:id="rId24"/>
    <p:sldId id="787" r:id="rId25"/>
    <p:sldId id="697" r:id="rId26"/>
    <p:sldId id="705" r:id="rId27"/>
    <p:sldId id="711" r:id="rId28"/>
    <p:sldId id="712" r:id="rId29"/>
    <p:sldId id="753" r:id="rId30"/>
    <p:sldId id="694" r:id="rId31"/>
    <p:sldId id="696" r:id="rId32"/>
    <p:sldId id="709" r:id="rId33"/>
    <p:sldId id="710" r:id="rId34"/>
    <p:sldId id="698" r:id="rId35"/>
    <p:sldId id="756" r:id="rId36"/>
    <p:sldId id="757" r:id="rId37"/>
    <p:sldId id="275" r:id="rId38"/>
    <p:sldId id="758" r:id="rId39"/>
    <p:sldId id="276" r:id="rId40"/>
    <p:sldId id="278" r:id="rId41"/>
    <p:sldId id="279" r:id="rId42"/>
    <p:sldId id="281" r:id="rId43"/>
    <p:sldId id="280" r:id="rId44"/>
    <p:sldId id="282" r:id="rId45"/>
    <p:sldId id="759" r:id="rId46"/>
    <p:sldId id="749" r:id="rId47"/>
    <p:sldId id="750" r:id="rId48"/>
    <p:sldId id="669" r:id="rId49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0EB"/>
    <a:srgbClr val="EEF7E9"/>
    <a:srgbClr val="4472C4"/>
    <a:srgbClr val="B7DDE8"/>
    <a:srgbClr val="DDD6E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6" autoAdjust="0"/>
    <p:restoredTop sz="94582" autoAdjust="0"/>
  </p:normalViewPr>
  <p:slideViewPr>
    <p:cSldViewPr snapToGrid="0">
      <p:cViewPr varScale="1">
        <p:scale>
          <a:sx n="93" d="100"/>
          <a:sy n="93" d="100"/>
        </p:scale>
        <p:origin x="57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3" Type="http://schemas.openxmlformats.org/officeDocument/2006/relationships/tags" Target="tags/tag51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47.emf"/><Relationship Id="rId3" Type="http://schemas.openxmlformats.org/officeDocument/2006/relationships/image" Target="../media/image46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91.wmf"/><Relationship Id="rId3" Type="http://schemas.openxmlformats.org/officeDocument/2006/relationships/image" Target="../media/image90.w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FF448-F295-4DE3-B682-FE57C8A33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1727C-9CCD-4C1B-8DC7-4CB838473E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/>
        </p:txBody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图像占位符 1"/>
          <p:cNvSpPr>
            <a:spLocks noGrp="1" noRot="1" noChangeAspect="1"/>
          </p:cNvSpPr>
          <p:nvPr>
            <p:ph type="sldImg" idx="2"/>
          </p:nvPr>
        </p:nvSpPr>
        <p:spPr/>
        <p:txBody>
          <a:bodyPr/>
          <a:lstStyle/>
          <a:p/>
        </p:txBody>
      </p:sp>
      <p:sp>
        <p:nvSpPr>
          <p:cNvPr id="1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E15B1-192B-41C6-87C8-5C65378C7F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E15B1-192B-41C6-87C8-5C65378C7F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E15B1-192B-41C6-87C8-5C65378C7F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芯片</a:t>
            </a:r>
            <a:r>
              <a:rPr lang="en-US" altLang="zh-CN" dirty="0"/>
              <a:t>pin</a:t>
            </a:r>
            <a:r>
              <a:rPr lang="zh-CN" altLang="en-US" dirty="0"/>
              <a:t>脚</a:t>
            </a:r>
            <a:r>
              <a:rPr lang="en-US" altLang="zh-CN" dirty="0"/>
              <a:t>246</a:t>
            </a:r>
            <a:r>
              <a:rPr lang="zh-CN" altLang="en-US" dirty="0"/>
              <a:t>个，</a:t>
            </a:r>
            <a:r>
              <a:rPr lang="en-US" altLang="zh-CN" dirty="0"/>
              <a:t>121</a:t>
            </a:r>
            <a:r>
              <a:rPr lang="zh-CN" altLang="en-US" dirty="0"/>
              <a:t>个信号</a:t>
            </a:r>
            <a:r>
              <a:rPr lang="en-US" altLang="zh-CN" dirty="0"/>
              <a:t>pin</a:t>
            </a:r>
            <a:r>
              <a:rPr lang="zh-CN" altLang="en-US" dirty="0"/>
              <a:t>，</a:t>
            </a:r>
            <a:r>
              <a:rPr lang="en-US" altLang="zh-CN" dirty="0" err="1"/>
              <a:t>51.2mm2</a:t>
            </a:r>
            <a:r>
              <a:rPr lang="zh-CN" altLang="en-US" dirty="0"/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30.98TOPS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64Mb</a:t>
            </a:r>
            <a:endParaRPr lang="en-US" alt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/>
              <a:t>ECO</a:t>
            </a:r>
            <a:r>
              <a:rPr lang="zh-CN" altLang="en-US" dirty="0"/>
              <a:t>之后，加了</a:t>
            </a:r>
            <a:r>
              <a:rPr lang="en-US" altLang="zh-CN" dirty="0" err="1"/>
              <a:t>sealring</a:t>
            </a:r>
            <a:r>
              <a:rPr lang="en-US" altLang="zh-CN" dirty="0"/>
              <a:t> </a:t>
            </a:r>
            <a:r>
              <a:rPr lang="zh-CN" altLang="en-US" dirty="0"/>
              <a:t>坐标大小是</a:t>
            </a:r>
            <a:r>
              <a:rPr lang="en-US" altLang="zh-CN" dirty="0"/>
              <a:t>7960*</a:t>
            </a:r>
            <a:r>
              <a:rPr lang="en-US" altLang="zh-CN" dirty="0" err="1"/>
              <a:t>6680μm</a:t>
            </a:r>
            <a:r>
              <a:rPr lang="zh-CN" altLang="en-US" dirty="0"/>
              <a:t>，不加</a:t>
            </a:r>
            <a:r>
              <a:rPr lang="en-US" altLang="zh-CN" dirty="0" err="1"/>
              <a:t>sealring</a:t>
            </a:r>
            <a:r>
              <a:rPr lang="zh-CN" altLang="en-US" dirty="0"/>
              <a:t>是</a:t>
            </a:r>
            <a:r>
              <a:rPr lang="en-US" altLang="zh-CN" dirty="0"/>
              <a:t>7923*</a:t>
            </a:r>
            <a:r>
              <a:rPr lang="en-US" altLang="zh-CN" dirty="0" err="1"/>
              <a:t>6642μm</a:t>
            </a:r>
            <a:r>
              <a:rPr lang="zh-CN" altLang="en-US" dirty="0"/>
              <a:t>，</a:t>
            </a:r>
            <a:r>
              <a:rPr lang="en-US" altLang="zh-CN" dirty="0"/>
              <a:t>pad</a:t>
            </a:r>
            <a:r>
              <a:rPr lang="zh-CN" altLang="en-US" dirty="0"/>
              <a:t>坐标在</a:t>
            </a:r>
            <a:r>
              <a:rPr lang="en-US" altLang="zh-CN" dirty="0" err="1"/>
              <a:t>sealring</a:t>
            </a:r>
            <a:r>
              <a:rPr lang="zh-CN" altLang="en-US" dirty="0"/>
              <a:t>后偏移是所有的</a:t>
            </a:r>
            <a:r>
              <a:rPr lang="en-US" altLang="zh-CN" dirty="0"/>
              <a:t>X</a:t>
            </a:r>
            <a:r>
              <a:rPr lang="zh-CN" altLang="en-US" dirty="0"/>
              <a:t>坐标</a:t>
            </a:r>
            <a:r>
              <a:rPr lang="en-US" altLang="zh-CN" dirty="0"/>
              <a:t>+64.97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r>
              <a:rPr lang="en-US" altLang="zh-CN"/>
              <a:t>+65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芯片</a:t>
            </a:r>
            <a:r>
              <a:rPr lang="en-US" altLang="zh-CN" dirty="0"/>
              <a:t>pin</a:t>
            </a:r>
            <a:r>
              <a:rPr lang="zh-CN" altLang="en-US" dirty="0"/>
              <a:t>脚</a:t>
            </a:r>
            <a:r>
              <a:rPr lang="en-US" altLang="zh-CN" dirty="0"/>
              <a:t>246</a:t>
            </a:r>
            <a:r>
              <a:rPr lang="zh-CN" altLang="en-US" dirty="0"/>
              <a:t>个，</a:t>
            </a:r>
            <a:r>
              <a:rPr lang="en-US" altLang="zh-CN" dirty="0"/>
              <a:t>121</a:t>
            </a:r>
            <a:r>
              <a:rPr lang="zh-CN" altLang="en-US" dirty="0"/>
              <a:t>个信号</a:t>
            </a:r>
            <a:r>
              <a:rPr lang="en-US" altLang="zh-CN" dirty="0"/>
              <a:t>pin</a:t>
            </a:r>
            <a:r>
              <a:rPr lang="zh-CN" altLang="en-US" dirty="0"/>
              <a:t>，</a:t>
            </a:r>
            <a:r>
              <a:rPr lang="en-US" altLang="zh-CN" dirty="0" err="1"/>
              <a:t>51.2mm2</a:t>
            </a:r>
            <a:r>
              <a:rPr lang="zh-CN" altLang="en-US" dirty="0"/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30.98TOPS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64Mb</a:t>
            </a:r>
            <a:endParaRPr lang="en-US" alt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/>
              <a:t>ECO</a:t>
            </a:r>
            <a:r>
              <a:rPr lang="zh-CN" altLang="en-US" dirty="0"/>
              <a:t>之后，加了</a:t>
            </a:r>
            <a:r>
              <a:rPr lang="en-US" altLang="zh-CN" dirty="0" err="1"/>
              <a:t>sealring</a:t>
            </a:r>
            <a:r>
              <a:rPr lang="en-US" altLang="zh-CN" dirty="0"/>
              <a:t> </a:t>
            </a:r>
            <a:r>
              <a:rPr lang="zh-CN" altLang="en-US" dirty="0"/>
              <a:t>坐标大小是</a:t>
            </a:r>
            <a:r>
              <a:rPr lang="en-US" altLang="zh-CN" dirty="0"/>
              <a:t>7960*</a:t>
            </a:r>
            <a:r>
              <a:rPr lang="en-US" altLang="zh-CN" dirty="0" err="1"/>
              <a:t>6680μm</a:t>
            </a:r>
            <a:r>
              <a:rPr lang="zh-CN" altLang="en-US" dirty="0"/>
              <a:t>，不加</a:t>
            </a:r>
            <a:r>
              <a:rPr lang="en-US" altLang="zh-CN" dirty="0" err="1"/>
              <a:t>sealring</a:t>
            </a:r>
            <a:r>
              <a:rPr lang="zh-CN" altLang="en-US" dirty="0"/>
              <a:t>是</a:t>
            </a:r>
            <a:r>
              <a:rPr lang="en-US" altLang="zh-CN" dirty="0"/>
              <a:t>7923*</a:t>
            </a:r>
            <a:r>
              <a:rPr lang="en-US" altLang="zh-CN" dirty="0" err="1"/>
              <a:t>6642μm</a:t>
            </a:r>
            <a:r>
              <a:rPr lang="zh-CN" altLang="en-US" dirty="0"/>
              <a:t>，</a:t>
            </a:r>
            <a:r>
              <a:rPr lang="en-US" altLang="zh-CN" dirty="0"/>
              <a:t>pad</a:t>
            </a:r>
            <a:r>
              <a:rPr lang="zh-CN" altLang="en-US" dirty="0"/>
              <a:t>坐标在</a:t>
            </a:r>
            <a:r>
              <a:rPr lang="en-US" altLang="zh-CN" dirty="0" err="1"/>
              <a:t>sealring</a:t>
            </a:r>
            <a:r>
              <a:rPr lang="zh-CN" altLang="en-US" dirty="0"/>
              <a:t>后偏移是所有的</a:t>
            </a:r>
            <a:r>
              <a:rPr lang="en-US" altLang="zh-CN" dirty="0"/>
              <a:t>X</a:t>
            </a:r>
            <a:r>
              <a:rPr lang="zh-CN" altLang="en-US" dirty="0"/>
              <a:t>坐标</a:t>
            </a:r>
            <a:r>
              <a:rPr lang="en-US" altLang="zh-CN" dirty="0"/>
              <a:t>+64.97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r>
              <a:rPr lang="en-US" altLang="zh-CN"/>
              <a:t>+65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芯片</a:t>
            </a:r>
            <a:r>
              <a:rPr lang="en-US" altLang="zh-CN" dirty="0"/>
              <a:t>pin</a:t>
            </a:r>
            <a:r>
              <a:rPr lang="zh-CN" altLang="en-US" dirty="0"/>
              <a:t>脚</a:t>
            </a:r>
            <a:r>
              <a:rPr lang="en-US" altLang="zh-CN" dirty="0"/>
              <a:t>246</a:t>
            </a:r>
            <a:r>
              <a:rPr lang="zh-CN" altLang="en-US" dirty="0"/>
              <a:t>个，</a:t>
            </a:r>
            <a:r>
              <a:rPr lang="en-US" altLang="zh-CN" dirty="0"/>
              <a:t>121</a:t>
            </a:r>
            <a:r>
              <a:rPr lang="zh-CN" altLang="en-US" dirty="0"/>
              <a:t>个信号</a:t>
            </a:r>
            <a:r>
              <a:rPr lang="en-US" altLang="zh-CN" dirty="0"/>
              <a:t>pin</a:t>
            </a:r>
            <a:r>
              <a:rPr lang="zh-CN" altLang="en-US" dirty="0"/>
              <a:t>，</a:t>
            </a:r>
            <a:r>
              <a:rPr lang="en-US" altLang="zh-CN" dirty="0" err="1"/>
              <a:t>51.2mm2</a:t>
            </a:r>
            <a:r>
              <a:rPr lang="zh-CN" altLang="en-US" dirty="0"/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30.98TOPS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64Mb</a:t>
            </a:r>
            <a:endParaRPr lang="en-US" alt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/>
              <a:t>ECO</a:t>
            </a:r>
            <a:r>
              <a:rPr lang="zh-CN" altLang="en-US" dirty="0"/>
              <a:t>之后，加了</a:t>
            </a:r>
            <a:r>
              <a:rPr lang="en-US" altLang="zh-CN" dirty="0" err="1"/>
              <a:t>sealring</a:t>
            </a:r>
            <a:r>
              <a:rPr lang="en-US" altLang="zh-CN" dirty="0"/>
              <a:t> </a:t>
            </a:r>
            <a:r>
              <a:rPr lang="zh-CN" altLang="en-US" dirty="0"/>
              <a:t>坐标大小是</a:t>
            </a:r>
            <a:r>
              <a:rPr lang="en-US" altLang="zh-CN" dirty="0"/>
              <a:t>7960*</a:t>
            </a:r>
            <a:r>
              <a:rPr lang="en-US" altLang="zh-CN" dirty="0" err="1"/>
              <a:t>6680μm</a:t>
            </a:r>
            <a:r>
              <a:rPr lang="zh-CN" altLang="en-US" dirty="0"/>
              <a:t>，不加</a:t>
            </a:r>
            <a:r>
              <a:rPr lang="en-US" altLang="zh-CN" dirty="0" err="1"/>
              <a:t>sealring</a:t>
            </a:r>
            <a:r>
              <a:rPr lang="zh-CN" altLang="en-US" dirty="0"/>
              <a:t>是</a:t>
            </a:r>
            <a:r>
              <a:rPr lang="en-US" altLang="zh-CN" dirty="0"/>
              <a:t>7923*</a:t>
            </a:r>
            <a:r>
              <a:rPr lang="en-US" altLang="zh-CN" dirty="0" err="1"/>
              <a:t>6642μm</a:t>
            </a:r>
            <a:r>
              <a:rPr lang="zh-CN" altLang="en-US" dirty="0"/>
              <a:t>，</a:t>
            </a:r>
            <a:r>
              <a:rPr lang="en-US" altLang="zh-CN" dirty="0"/>
              <a:t>pad</a:t>
            </a:r>
            <a:r>
              <a:rPr lang="zh-CN" altLang="en-US" dirty="0"/>
              <a:t>坐标在</a:t>
            </a:r>
            <a:r>
              <a:rPr lang="en-US" altLang="zh-CN" dirty="0" err="1"/>
              <a:t>sealring</a:t>
            </a:r>
            <a:r>
              <a:rPr lang="zh-CN" altLang="en-US" dirty="0"/>
              <a:t>后偏移是所有的</a:t>
            </a:r>
            <a:r>
              <a:rPr lang="en-US" altLang="zh-CN" dirty="0"/>
              <a:t>X</a:t>
            </a:r>
            <a:r>
              <a:rPr lang="zh-CN" altLang="en-US" dirty="0"/>
              <a:t>坐标</a:t>
            </a:r>
            <a:r>
              <a:rPr lang="en-US" altLang="zh-CN" dirty="0"/>
              <a:t>+64.97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r>
              <a:rPr lang="en-US" altLang="zh-CN"/>
              <a:t>+65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芯片</a:t>
            </a:r>
            <a:r>
              <a:rPr lang="en-US" altLang="zh-CN" dirty="0"/>
              <a:t>pin</a:t>
            </a:r>
            <a:r>
              <a:rPr lang="zh-CN" altLang="en-US" dirty="0"/>
              <a:t>脚</a:t>
            </a:r>
            <a:r>
              <a:rPr lang="en-US" altLang="zh-CN" dirty="0"/>
              <a:t>246</a:t>
            </a:r>
            <a:r>
              <a:rPr lang="zh-CN" altLang="en-US" dirty="0"/>
              <a:t>个，</a:t>
            </a:r>
            <a:r>
              <a:rPr lang="en-US" altLang="zh-CN" dirty="0"/>
              <a:t>121</a:t>
            </a:r>
            <a:r>
              <a:rPr lang="zh-CN" altLang="en-US" dirty="0"/>
              <a:t>个信号</a:t>
            </a:r>
            <a:r>
              <a:rPr lang="en-US" altLang="zh-CN" dirty="0"/>
              <a:t>pin</a:t>
            </a:r>
            <a:r>
              <a:rPr lang="zh-CN" altLang="en-US" dirty="0"/>
              <a:t>，</a:t>
            </a:r>
            <a:r>
              <a:rPr lang="en-US" altLang="zh-CN" dirty="0" err="1"/>
              <a:t>51.2mm2</a:t>
            </a:r>
            <a:r>
              <a:rPr lang="zh-CN" altLang="en-US" dirty="0"/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30.98TOPS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64Mb</a:t>
            </a:r>
            <a:endParaRPr lang="en-US" alt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/>
              <a:t>ECO</a:t>
            </a:r>
            <a:r>
              <a:rPr lang="zh-CN" altLang="en-US" dirty="0"/>
              <a:t>之后，加了</a:t>
            </a:r>
            <a:r>
              <a:rPr lang="en-US" altLang="zh-CN" dirty="0" err="1"/>
              <a:t>sealring</a:t>
            </a:r>
            <a:r>
              <a:rPr lang="en-US" altLang="zh-CN" dirty="0"/>
              <a:t> </a:t>
            </a:r>
            <a:r>
              <a:rPr lang="zh-CN" altLang="en-US" dirty="0"/>
              <a:t>坐标大小是</a:t>
            </a:r>
            <a:r>
              <a:rPr lang="en-US" altLang="zh-CN" dirty="0"/>
              <a:t>7960*</a:t>
            </a:r>
            <a:r>
              <a:rPr lang="en-US" altLang="zh-CN" dirty="0" err="1"/>
              <a:t>6680μm</a:t>
            </a:r>
            <a:r>
              <a:rPr lang="zh-CN" altLang="en-US" dirty="0"/>
              <a:t>，不加</a:t>
            </a:r>
            <a:r>
              <a:rPr lang="en-US" altLang="zh-CN" dirty="0" err="1"/>
              <a:t>sealring</a:t>
            </a:r>
            <a:r>
              <a:rPr lang="zh-CN" altLang="en-US" dirty="0"/>
              <a:t>是</a:t>
            </a:r>
            <a:r>
              <a:rPr lang="en-US" altLang="zh-CN" dirty="0"/>
              <a:t>7923*</a:t>
            </a:r>
            <a:r>
              <a:rPr lang="en-US" altLang="zh-CN" dirty="0" err="1"/>
              <a:t>6642μm</a:t>
            </a:r>
            <a:r>
              <a:rPr lang="zh-CN" altLang="en-US" dirty="0"/>
              <a:t>，</a:t>
            </a:r>
            <a:r>
              <a:rPr lang="en-US" altLang="zh-CN" dirty="0"/>
              <a:t>pad</a:t>
            </a:r>
            <a:r>
              <a:rPr lang="zh-CN" altLang="en-US" dirty="0"/>
              <a:t>坐标在</a:t>
            </a:r>
            <a:r>
              <a:rPr lang="en-US" altLang="zh-CN" dirty="0" err="1"/>
              <a:t>sealring</a:t>
            </a:r>
            <a:r>
              <a:rPr lang="zh-CN" altLang="en-US" dirty="0"/>
              <a:t>后偏移是所有的</a:t>
            </a:r>
            <a:r>
              <a:rPr lang="en-US" altLang="zh-CN" dirty="0"/>
              <a:t>X</a:t>
            </a:r>
            <a:r>
              <a:rPr lang="zh-CN" altLang="en-US" dirty="0"/>
              <a:t>坐标</a:t>
            </a:r>
            <a:r>
              <a:rPr lang="en-US" altLang="zh-CN" dirty="0"/>
              <a:t>+64.97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r>
              <a:rPr lang="en-US" altLang="zh-CN"/>
              <a:t>+65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芯片</a:t>
            </a:r>
            <a:r>
              <a:rPr lang="en-US" altLang="zh-CN" dirty="0"/>
              <a:t>pin</a:t>
            </a:r>
            <a:r>
              <a:rPr lang="zh-CN" altLang="en-US" dirty="0"/>
              <a:t>脚</a:t>
            </a:r>
            <a:r>
              <a:rPr lang="en-US" altLang="zh-CN" dirty="0"/>
              <a:t>246</a:t>
            </a:r>
            <a:r>
              <a:rPr lang="zh-CN" altLang="en-US" dirty="0"/>
              <a:t>个，</a:t>
            </a:r>
            <a:r>
              <a:rPr lang="en-US" altLang="zh-CN" dirty="0"/>
              <a:t>121</a:t>
            </a:r>
            <a:r>
              <a:rPr lang="zh-CN" altLang="en-US" dirty="0"/>
              <a:t>个信号</a:t>
            </a:r>
            <a:r>
              <a:rPr lang="en-US" altLang="zh-CN" dirty="0"/>
              <a:t>pin</a:t>
            </a:r>
            <a:r>
              <a:rPr lang="zh-CN" altLang="en-US" dirty="0"/>
              <a:t>，</a:t>
            </a:r>
            <a:r>
              <a:rPr lang="en-US" altLang="zh-CN" dirty="0" err="1"/>
              <a:t>51.2mm2</a:t>
            </a:r>
            <a:r>
              <a:rPr lang="zh-CN" altLang="en-US" dirty="0"/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30.98TOPS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64Mb</a:t>
            </a:r>
            <a:endParaRPr lang="en-US" alt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/>
              <a:t>ECO</a:t>
            </a:r>
            <a:r>
              <a:rPr lang="zh-CN" altLang="en-US" dirty="0"/>
              <a:t>之后，加了</a:t>
            </a:r>
            <a:r>
              <a:rPr lang="en-US" altLang="zh-CN" dirty="0" err="1"/>
              <a:t>sealring</a:t>
            </a:r>
            <a:r>
              <a:rPr lang="en-US" altLang="zh-CN" dirty="0"/>
              <a:t> </a:t>
            </a:r>
            <a:r>
              <a:rPr lang="zh-CN" altLang="en-US" dirty="0"/>
              <a:t>坐标大小是</a:t>
            </a:r>
            <a:r>
              <a:rPr lang="en-US" altLang="zh-CN" dirty="0"/>
              <a:t>7960*</a:t>
            </a:r>
            <a:r>
              <a:rPr lang="en-US" altLang="zh-CN" dirty="0" err="1"/>
              <a:t>6680μm</a:t>
            </a:r>
            <a:r>
              <a:rPr lang="zh-CN" altLang="en-US" dirty="0"/>
              <a:t>，不加</a:t>
            </a:r>
            <a:r>
              <a:rPr lang="en-US" altLang="zh-CN" dirty="0" err="1"/>
              <a:t>sealring</a:t>
            </a:r>
            <a:r>
              <a:rPr lang="zh-CN" altLang="en-US" dirty="0"/>
              <a:t>是</a:t>
            </a:r>
            <a:r>
              <a:rPr lang="en-US" altLang="zh-CN" dirty="0"/>
              <a:t>7923*</a:t>
            </a:r>
            <a:r>
              <a:rPr lang="en-US" altLang="zh-CN" dirty="0" err="1"/>
              <a:t>6642μm</a:t>
            </a:r>
            <a:r>
              <a:rPr lang="zh-CN" altLang="en-US" dirty="0"/>
              <a:t>，</a:t>
            </a:r>
            <a:r>
              <a:rPr lang="en-US" altLang="zh-CN" dirty="0"/>
              <a:t>pad</a:t>
            </a:r>
            <a:r>
              <a:rPr lang="zh-CN" altLang="en-US" dirty="0"/>
              <a:t>坐标在</a:t>
            </a:r>
            <a:r>
              <a:rPr lang="en-US" altLang="zh-CN" dirty="0" err="1"/>
              <a:t>sealring</a:t>
            </a:r>
            <a:r>
              <a:rPr lang="zh-CN" altLang="en-US" dirty="0"/>
              <a:t>后偏移是所有的</a:t>
            </a:r>
            <a:r>
              <a:rPr lang="en-US" altLang="zh-CN" dirty="0"/>
              <a:t>X</a:t>
            </a:r>
            <a:r>
              <a:rPr lang="zh-CN" altLang="en-US" dirty="0"/>
              <a:t>坐标</a:t>
            </a:r>
            <a:r>
              <a:rPr lang="en-US" altLang="zh-CN" dirty="0"/>
              <a:t>+64.97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r>
              <a:rPr lang="en-US" altLang="zh-CN"/>
              <a:t>+65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芯片</a:t>
            </a:r>
            <a:r>
              <a:rPr lang="en-US" altLang="zh-CN" dirty="0"/>
              <a:t>pin</a:t>
            </a:r>
            <a:r>
              <a:rPr lang="zh-CN" altLang="en-US" dirty="0"/>
              <a:t>脚</a:t>
            </a:r>
            <a:r>
              <a:rPr lang="en-US" altLang="zh-CN" dirty="0"/>
              <a:t>246</a:t>
            </a:r>
            <a:r>
              <a:rPr lang="zh-CN" altLang="en-US" dirty="0"/>
              <a:t>个，</a:t>
            </a:r>
            <a:r>
              <a:rPr lang="en-US" altLang="zh-CN" dirty="0"/>
              <a:t>121</a:t>
            </a:r>
            <a:r>
              <a:rPr lang="zh-CN" altLang="en-US" dirty="0"/>
              <a:t>个信号</a:t>
            </a:r>
            <a:r>
              <a:rPr lang="en-US" altLang="zh-CN" dirty="0"/>
              <a:t>pin</a:t>
            </a:r>
            <a:r>
              <a:rPr lang="zh-CN" altLang="en-US" dirty="0"/>
              <a:t>，</a:t>
            </a:r>
            <a:r>
              <a:rPr lang="en-US" altLang="zh-CN" dirty="0" err="1"/>
              <a:t>51.2mm2</a:t>
            </a:r>
            <a:r>
              <a:rPr lang="zh-CN" altLang="en-US" dirty="0"/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30.98TOPS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64Mb</a:t>
            </a:r>
            <a:endParaRPr lang="en-US" alt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/>
              <a:t>ECO</a:t>
            </a:r>
            <a:r>
              <a:rPr lang="zh-CN" altLang="en-US" dirty="0"/>
              <a:t>之后，加了</a:t>
            </a:r>
            <a:r>
              <a:rPr lang="en-US" altLang="zh-CN" dirty="0" err="1"/>
              <a:t>sealring</a:t>
            </a:r>
            <a:r>
              <a:rPr lang="en-US" altLang="zh-CN" dirty="0"/>
              <a:t> </a:t>
            </a:r>
            <a:r>
              <a:rPr lang="zh-CN" altLang="en-US" dirty="0"/>
              <a:t>坐标大小是</a:t>
            </a:r>
            <a:r>
              <a:rPr lang="en-US" altLang="zh-CN" dirty="0"/>
              <a:t>7960*</a:t>
            </a:r>
            <a:r>
              <a:rPr lang="en-US" altLang="zh-CN" dirty="0" err="1"/>
              <a:t>6680μm</a:t>
            </a:r>
            <a:r>
              <a:rPr lang="zh-CN" altLang="en-US" dirty="0"/>
              <a:t>，不加</a:t>
            </a:r>
            <a:r>
              <a:rPr lang="en-US" altLang="zh-CN" dirty="0" err="1"/>
              <a:t>sealring</a:t>
            </a:r>
            <a:r>
              <a:rPr lang="zh-CN" altLang="en-US" dirty="0"/>
              <a:t>是</a:t>
            </a:r>
            <a:r>
              <a:rPr lang="en-US" altLang="zh-CN" dirty="0"/>
              <a:t>7923*</a:t>
            </a:r>
            <a:r>
              <a:rPr lang="en-US" altLang="zh-CN" dirty="0" err="1"/>
              <a:t>6642μm</a:t>
            </a:r>
            <a:r>
              <a:rPr lang="zh-CN" altLang="en-US" dirty="0"/>
              <a:t>，</a:t>
            </a:r>
            <a:r>
              <a:rPr lang="en-US" altLang="zh-CN" dirty="0"/>
              <a:t>pad</a:t>
            </a:r>
            <a:r>
              <a:rPr lang="zh-CN" altLang="en-US" dirty="0"/>
              <a:t>坐标在</a:t>
            </a:r>
            <a:r>
              <a:rPr lang="en-US" altLang="zh-CN" dirty="0" err="1"/>
              <a:t>sealring</a:t>
            </a:r>
            <a:r>
              <a:rPr lang="zh-CN" altLang="en-US" dirty="0"/>
              <a:t>后偏移是所有的</a:t>
            </a:r>
            <a:r>
              <a:rPr lang="en-US" altLang="zh-CN" dirty="0"/>
              <a:t>X</a:t>
            </a:r>
            <a:r>
              <a:rPr lang="zh-CN" altLang="en-US" dirty="0"/>
              <a:t>坐标</a:t>
            </a:r>
            <a:r>
              <a:rPr lang="en-US" altLang="zh-CN" dirty="0"/>
              <a:t>+64.97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r>
              <a:rPr lang="en-US" altLang="zh-CN"/>
              <a:t>+65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芯片</a:t>
            </a:r>
            <a:r>
              <a:rPr lang="en-US" altLang="zh-CN" dirty="0"/>
              <a:t>pin</a:t>
            </a:r>
            <a:r>
              <a:rPr lang="zh-CN" altLang="en-US" dirty="0"/>
              <a:t>脚</a:t>
            </a:r>
            <a:r>
              <a:rPr lang="en-US" altLang="zh-CN" dirty="0"/>
              <a:t>246</a:t>
            </a:r>
            <a:r>
              <a:rPr lang="zh-CN" altLang="en-US" dirty="0"/>
              <a:t>个，</a:t>
            </a:r>
            <a:r>
              <a:rPr lang="en-US" altLang="zh-CN" dirty="0"/>
              <a:t>121</a:t>
            </a:r>
            <a:r>
              <a:rPr lang="zh-CN" altLang="en-US" dirty="0"/>
              <a:t>个信号</a:t>
            </a:r>
            <a:r>
              <a:rPr lang="en-US" altLang="zh-CN" dirty="0"/>
              <a:t>pin</a:t>
            </a:r>
            <a:r>
              <a:rPr lang="zh-CN" altLang="en-US" dirty="0"/>
              <a:t>，</a:t>
            </a:r>
            <a:r>
              <a:rPr lang="en-US" altLang="zh-CN" dirty="0" err="1"/>
              <a:t>51.2mm2</a:t>
            </a:r>
            <a:r>
              <a:rPr lang="zh-CN" altLang="en-US" dirty="0"/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30.98TOPS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64Mb</a:t>
            </a:r>
            <a:endParaRPr lang="en-US" alt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/>
              <a:t>ECO</a:t>
            </a:r>
            <a:r>
              <a:rPr lang="zh-CN" altLang="en-US" dirty="0"/>
              <a:t>之后，加了</a:t>
            </a:r>
            <a:r>
              <a:rPr lang="en-US" altLang="zh-CN" dirty="0" err="1"/>
              <a:t>sealring</a:t>
            </a:r>
            <a:r>
              <a:rPr lang="en-US" altLang="zh-CN" dirty="0"/>
              <a:t> </a:t>
            </a:r>
            <a:r>
              <a:rPr lang="zh-CN" altLang="en-US" dirty="0"/>
              <a:t>坐标大小是</a:t>
            </a:r>
            <a:r>
              <a:rPr lang="en-US" altLang="zh-CN" dirty="0"/>
              <a:t>7960*</a:t>
            </a:r>
            <a:r>
              <a:rPr lang="en-US" altLang="zh-CN" dirty="0" err="1"/>
              <a:t>6680μm</a:t>
            </a:r>
            <a:r>
              <a:rPr lang="zh-CN" altLang="en-US" dirty="0"/>
              <a:t>，不加</a:t>
            </a:r>
            <a:r>
              <a:rPr lang="en-US" altLang="zh-CN" dirty="0" err="1"/>
              <a:t>sealring</a:t>
            </a:r>
            <a:r>
              <a:rPr lang="zh-CN" altLang="en-US" dirty="0"/>
              <a:t>是</a:t>
            </a:r>
            <a:r>
              <a:rPr lang="en-US" altLang="zh-CN" dirty="0"/>
              <a:t>7923*</a:t>
            </a:r>
            <a:r>
              <a:rPr lang="en-US" altLang="zh-CN" dirty="0" err="1"/>
              <a:t>6642μm</a:t>
            </a:r>
            <a:r>
              <a:rPr lang="zh-CN" altLang="en-US" dirty="0"/>
              <a:t>，</a:t>
            </a:r>
            <a:r>
              <a:rPr lang="en-US" altLang="zh-CN" dirty="0"/>
              <a:t>pad</a:t>
            </a:r>
            <a:r>
              <a:rPr lang="zh-CN" altLang="en-US" dirty="0"/>
              <a:t>坐标在</a:t>
            </a:r>
            <a:r>
              <a:rPr lang="en-US" altLang="zh-CN" dirty="0" err="1"/>
              <a:t>sealring</a:t>
            </a:r>
            <a:r>
              <a:rPr lang="zh-CN" altLang="en-US" dirty="0"/>
              <a:t>后偏移是所有的</a:t>
            </a:r>
            <a:r>
              <a:rPr lang="en-US" altLang="zh-CN" dirty="0"/>
              <a:t>X</a:t>
            </a:r>
            <a:r>
              <a:rPr lang="zh-CN" altLang="en-US" dirty="0"/>
              <a:t>坐标</a:t>
            </a:r>
            <a:r>
              <a:rPr lang="en-US" altLang="zh-CN" dirty="0"/>
              <a:t>+64.97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r>
              <a:rPr lang="en-US" altLang="zh-CN"/>
              <a:t>+65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芯片</a:t>
            </a:r>
            <a:r>
              <a:rPr lang="en-US" altLang="zh-CN" dirty="0"/>
              <a:t>pin</a:t>
            </a:r>
            <a:r>
              <a:rPr lang="zh-CN" altLang="en-US" dirty="0"/>
              <a:t>脚</a:t>
            </a:r>
            <a:r>
              <a:rPr lang="en-US" altLang="zh-CN" dirty="0"/>
              <a:t>246</a:t>
            </a:r>
            <a:r>
              <a:rPr lang="zh-CN" altLang="en-US" dirty="0"/>
              <a:t>个，</a:t>
            </a:r>
            <a:r>
              <a:rPr lang="en-US" altLang="zh-CN" dirty="0"/>
              <a:t>121</a:t>
            </a:r>
            <a:r>
              <a:rPr lang="zh-CN" altLang="en-US" dirty="0"/>
              <a:t>个信号</a:t>
            </a:r>
            <a:r>
              <a:rPr lang="en-US" altLang="zh-CN" dirty="0"/>
              <a:t>pin</a:t>
            </a:r>
            <a:r>
              <a:rPr lang="zh-CN" altLang="en-US" dirty="0"/>
              <a:t>，</a:t>
            </a:r>
            <a:r>
              <a:rPr lang="en-US" altLang="zh-CN" dirty="0" err="1"/>
              <a:t>51.2mm2</a:t>
            </a:r>
            <a:r>
              <a:rPr lang="zh-CN" altLang="en-US" dirty="0"/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30.98TOPS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64Mb</a:t>
            </a:r>
            <a:endParaRPr lang="en-US" alt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/>
              <a:t>ECO</a:t>
            </a:r>
            <a:r>
              <a:rPr lang="zh-CN" altLang="en-US" dirty="0"/>
              <a:t>之后，加了</a:t>
            </a:r>
            <a:r>
              <a:rPr lang="en-US" altLang="zh-CN" dirty="0" err="1"/>
              <a:t>sealring</a:t>
            </a:r>
            <a:r>
              <a:rPr lang="en-US" altLang="zh-CN" dirty="0"/>
              <a:t> </a:t>
            </a:r>
            <a:r>
              <a:rPr lang="zh-CN" altLang="en-US" dirty="0"/>
              <a:t>坐标大小是</a:t>
            </a:r>
            <a:r>
              <a:rPr lang="en-US" altLang="zh-CN" dirty="0"/>
              <a:t>7960*</a:t>
            </a:r>
            <a:r>
              <a:rPr lang="en-US" altLang="zh-CN" dirty="0" err="1"/>
              <a:t>6680μm</a:t>
            </a:r>
            <a:r>
              <a:rPr lang="zh-CN" altLang="en-US" dirty="0"/>
              <a:t>，不加</a:t>
            </a:r>
            <a:r>
              <a:rPr lang="en-US" altLang="zh-CN" dirty="0" err="1"/>
              <a:t>sealring</a:t>
            </a:r>
            <a:r>
              <a:rPr lang="zh-CN" altLang="en-US" dirty="0"/>
              <a:t>是</a:t>
            </a:r>
            <a:r>
              <a:rPr lang="en-US" altLang="zh-CN" dirty="0"/>
              <a:t>7923*</a:t>
            </a:r>
            <a:r>
              <a:rPr lang="en-US" altLang="zh-CN" dirty="0" err="1"/>
              <a:t>6642μm</a:t>
            </a:r>
            <a:r>
              <a:rPr lang="zh-CN" altLang="en-US" dirty="0"/>
              <a:t>，</a:t>
            </a:r>
            <a:r>
              <a:rPr lang="en-US" altLang="zh-CN" dirty="0"/>
              <a:t>pad</a:t>
            </a:r>
            <a:r>
              <a:rPr lang="zh-CN" altLang="en-US" dirty="0"/>
              <a:t>坐标在</a:t>
            </a:r>
            <a:r>
              <a:rPr lang="en-US" altLang="zh-CN" dirty="0" err="1"/>
              <a:t>sealring</a:t>
            </a:r>
            <a:r>
              <a:rPr lang="zh-CN" altLang="en-US" dirty="0"/>
              <a:t>后偏移是所有的</a:t>
            </a:r>
            <a:r>
              <a:rPr lang="en-US" altLang="zh-CN" dirty="0"/>
              <a:t>X</a:t>
            </a:r>
            <a:r>
              <a:rPr lang="zh-CN" altLang="en-US" dirty="0"/>
              <a:t>坐标</a:t>
            </a:r>
            <a:r>
              <a:rPr lang="en-US" altLang="zh-CN" dirty="0"/>
              <a:t>+64.97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r>
              <a:rPr lang="en-US" altLang="zh-CN"/>
              <a:t>+65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芯片</a:t>
            </a:r>
            <a:r>
              <a:rPr lang="en-US" altLang="zh-CN" dirty="0"/>
              <a:t>pin</a:t>
            </a:r>
            <a:r>
              <a:rPr lang="zh-CN" altLang="en-US" dirty="0"/>
              <a:t>脚</a:t>
            </a:r>
            <a:r>
              <a:rPr lang="en-US" altLang="zh-CN" dirty="0"/>
              <a:t>246</a:t>
            </a:r>
            <a:r>
              <a:rPr lang="zh-CN" altLang="en-US" dirty="0"/>
              <a:t>个，</a:t>
            </a:r>
            <a:r>
              <a:rPr lang="en-US" altLang="zh-CN" dirty="0"/>
              <a:t>121</a:t>
            </a:r>
            <a:r>
              <a:rPr lang="zh-CN" altLang="en-US" dirty="0"/>
              <a:t>个信号</a:t>
            </a:r>
            <a:r>
              <a:rPr lang="en-US" altLang="zh-CN" dirty="0"/>
              <a:t>pin</a:t>
            </a:r>
            <a:r>
              <a:rPr lang="zh-CN" altLang="en-US" dirty="0"/>
              <a:t>，</a:t>
            </a:r>
            <a:r>
              <a:rPr lang="en-US" altLang="zh-CN" dirty="0" err="1"/>
              <a:t>51.2mm2</a:t>
            </a:r>
            <a:r>
              <a:rPr lang="zh-CN" altLang="en-US" dirty="0"/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30.98TOPS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64Mb</a:t>
            </a:r>
            <a:endParaRPr lang="en-US" alt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/>
              <a:t>ECO</a:t>
            </a:r>
            <a:r>
              <a:rPr lang="zh-CN" altLang="en-US" dirty="0"/>
              <a:t>之后，加了</a:t>
            </a:r>
            <a:r>
              <a:rPr lang="en-US" altLang="zh-CN" dirty="0" err="1"/>
              <a:t>sealring</a:t>
            </a:r>
            <a:r>
              <a:rPr lang="en-US" altLang="zh-CN" dirty="0"/>
              <a:t> </a:t>
            </a:r>
            <a:r>
              <a:rPr lang="zh-CN" altLang="en-US" dirty="0"/>
              <a:t>坐标大小是</a:t>
            </a:r>
            <a:r>
              <a:rPr lang="en-US" altLang="zh-CN" dirty="0"/>
              <a:t>7960*</a:t>
            </a:r>
            <a:r>
              <a:rPr lang="en-US" altLang="zh-CN" dirty="0" err="1"/>
              <a:t>6680μm</a:t>
            </a:r>
            <a:r>
              <a:rPr lang="zh-CN" altLang="en-US" dirty="0"/>
              <a:t>，不加</a:t>
            </a:r>
            <a:r>
              <a:rPr lang="en-US" altLang="zh-CN" dirty="0" err="1"/>
              <a:t>sealring</a:t>
            </a:r>
            <a:r>
              <a:rPr lang="zh-CN" altLang="en-US" dirty="0"/>
              <a:t>是</a:t>
            </a:r>
            <a:r>
              <a:rPr lang="en-US" altLang="zh-CN" dirty="0"/>
              <a:t>7923*</a:t>
            </a:r>
            <a:r>
              <a:rPr lang="en-US" altLang="zh-CN" dirty="0" err="1"/>
              <a:t>6642μm</a:t>
            </a:r>
            <a:r>
              <a:rPr lang="zh-CN" altLang="en-US" dirty="0"/>
              <a:t>，</a:t>
            </a:r>
            <a:r>
              <a:rPr lang="en-US" altLang="zh-CN" dirty="0"/>
              <a:t>pad</a:t>
            </a:r>
            <a:r>
              <a:rPr lang="zh-CN" altLang="en-US" dirty="0"/>
              <a:t>坐标在</a:t>
            </a:r>
            <a:r>
              <a:rPr lang="en-US" altLang="zh-CN" dirty="0" err="1"/>
              <a:t>sealring</a:t>
            </a:r>
            <a:r>
              <a:rPr lang="zh-CN" altLang="en-US" dirty="0"/>
              <a:t>后偏移是所有的</a:t>
            </a:r>
            <a:r>
              <a:rPr lang="en-US" altLang="zh-CN" dirty="0"/>
              <a:t>X</a:t>
            </a:r>
            <a:r>
              <a:rPr lang="zh-CN" altLang="en-US" dirty="0"/>
              <a:t>坐标</a:t>
            </a:r>
            <a:r>
              <a:rPr lang="en-US" altLang="zh-CN" dirty="0"/>
              <a:t>+64.97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r>
              <a:rPr lang="en-US" altLang="zh-CN"/>
              <a:t>+65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芯片</a:t>
            </a:r>
            <a:r>
              <a:rPr lang="en-US" altLang="zh-CN" dirty="0"/>
              <a:t>pin</a:t>
            </a:r>
            <a:r>
              <a:rPr lang="zh-CN" altLang="en-US" dirty="0"/>
              <a:t>脚</a:t>
            </a:r>
            <a:r>
              <a:rPr lang="en-US" altLang="zh-CN" dirty="0"/>
              <a:t>246</a:t>
            </a:r>
            <a:r>
              <a:rPr lang="zh-CN" altLang="en-US" dirty="0"/>
              <a:t>个，</a:t>
            </a:r>
            <a:r>
              <a:rPr lang="en-US" altLang="zh-CN" dirty="0"/>
              <a:t>121</a:t>
            </a:r>
            <a:r>
              <a:rPr lang="zh-CN" altLang="en-US" dirty="0"/>
              <a:t>个信号</a:t>
            </a:r>
            <a:r>
              <a:rPr lang="en-US" altLang="zh-CN" dirty="0"/>
              <a:t>pin</a:t>
            </a:r>
            <a:r>
              <a:rPr lang="zh-CN" altLang="en-US" dirty="0"/>
              <a:t>，</a:t>
            </a:r>
            <a:r>
              <a:rPr lang="en-US" altLang="zh-CN" dirty="0" err="1"/>
              <a:t>51.2mm2</a:t>
            </a:r>
            <a:r>
              <a:rPr lang="zh-CN" altLang="en-US" dirty="0"/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30.98TOPS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64Mb</a:t>
            </a:r>
            <a:endParaRPr lang="en-US" alt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/>
              <a:t>ECO</a:t>
            </a:r>
            <a:r>
              <a:rPr lang="zh-CN" altLang="en-US" dirty="0"/>
              <a:t>之后，加了</a:t>
            </a:r>
            <a:r>
              <a:rPr lang="en-US" altLang="zh-CN" dirty="0" err="1"/>
              <a:t>sealring</a:t>
            </a:r>
            <a:r>
              <a:rPr lang="en-US" altLang="zh-CN" dirty="0"/>
              <a:t> </a:t>
            </a:r>
            <a:r>
              <a:rPr lang="zh-CN" altLang="en-US" dirty="0"/>
              <a:t>坐标大小是</a:t>
            </a:r>
            <a:r>
              <a:rPr lang="en-US" altLang="zh-CN" dirty="0"/>
              <a:t>7960*</a:t>
            </a:r>
            <a:r>
              <a:rPr lang="en-US" altLang="zh-CN" dirty="0" err="1"/>
              <a:t>6680μm</a:t>
            </a:r>
            <a:r>
              <a:rPr lang="zh-CN" altLang="en-US" dirty="0"/>
              <a:t>，不加</a:t>
            </a:r>
            <a:r>
              <a:rPr lang="en-US" altLang="zh-CN" dirty="0" err="1"/>
              <a:t>sealring</a:t>
            </a:r>
            <a:r>
              <a:rPr lang="zh-CN" altLang="en-US" dirty="0"/>
              <a:t>是</a:t>
            </a:r>
            <a:r>
              <a:rPr lang="en-US" altLang="zh-CN" dirty="0"/>
              <a:t>7923*</a:t>
            </a:r>
            <a:r>
              <a:rPr lang="en-US" altLang="zh-CN" dirty="0" err="1"/>
              <a:t>6642μm</a:t>
            </a:r>
            <a:r>
              <a:rPr lang="zh-CN" altLang="en-US" dirty="0"/>
              <a:t>，</a:t>
            </a:r>
            <a:r>
              <a:rPr lang="en-US" altLang="zh-CN" dirty="0"/>
              <a:t>pad</a:t>
            </a:r>
            <a:r>
              <a:rPr lang="zh-CN" altLang="en-US" dirty="0"/>
              <a:t>坐标在</a:t>
            </a:r>
            <a:r>
              <a:rPr lang="en-US" altLang="zh-CN" dirty="0" err="1"/>
              <a:t>sealring</a:t>
            </a:r>
            <a:r>
              <a:rPr lang="zh-CN" altLang="en-US" dirty="0"/>
              <a:t>后偏移是所有的</a:t>
            </a:r>
            <a:r>
              <a:rPr lang="en-US" altLang="zh-CN" dirty="0"/>
              <a:t>X</a:t>
            </a:r>
            <a:r>
              <a:rPr lang="zh-CN" altLang="en-US" dirty="0"/>
              <a:t>坐标</a:t>
            </a:r>
            <a:r>
              <a:rPr lang="en-US" altLang="zh-CN" dirty="0"/>
              <a:t>+64.97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r>
              <a:rPr lang="en-US" altLang="zh-CN"/>
              <a:t>+65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芯片</a:t>
            </a:r>
            <a:r>
              <a:rPr lang="en-US" altLang="zh-CN" dirty="0"/>
              <a:t>pin</a:t>
            </a:r>
            <a:r>
              <a:rPr lang="zh-CN" altLang="en-US" dirty="0"/>
              <a:t>脚</a:t>
            </a:r>
            <a:r>
              <a:rPr lang="en-US" altLang="zh-CN" dirty="0"/>
              <a:t>246</a:t>
            </a:r>
            <a:r>
              <a:rPr lang="zh-CN" altLang="en-US" dirty="0"/>
              <a:t>个，</a:t>
            </a:r>
            <a:r>
              <a:rPr lang="en-US" altLang="zh-CN" dirty="0"/>
              <a:t>121</a:t>
            </a:r>
            <a:r>
              <a:rPr lang="zh-CN" altLang="en-US" dirty="0"/>
              <a:t>个信号</a:t>
            </a:r>
            <a:r>
              <a:rPr lang="en-US" altLang="zh-CN" dirty="0"/>
              <a:t>pin</a:t>
            </a:r>
            <a:r>
              <a:rPr lang="zh-CN" altLang="en-US" dirty="0"/>
              <a:t>，</a:t>
            </a:r>
            <a:r>
              <a:rPr lang="en-US" altLang="zh-CN" dirty="0" err="1"/>
              <a:t>51.2mm2</a:t>
            </a:r>
            <a:r>
              <a:rPr lang="zh-CN" altLang="en-US" dirty="0"/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30.98TOPS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2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64Mb</a:t>
            </a:r>
            <a:endParaRPr lang="en-US" altLang="en-US" sz="12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dirty="0"/>
              <a:t>ECO</a:t>
            </a:r>
            <a:r>
              <a:rPr lang="zh-CN" altLang="en-US" dirty="0"/>
              <a:t>之后，加了</a:t>
            </a:r>
            <a:r>
              <a:rPr lang="en-US" altLang="zh-CN" dirty="0" err="1"/>
              <a:t>sealring</a:t>
            </a:r>
            <a:r>
              <a:rPr lang="en-US" altLang="zh-CN" dirty="0"/>
              <a:t> </a:t>
            </a:r>
            <a:r>
              <a:rPr lang="zh-CN" altLang="en-US" dirty="0"/>
              <a:t>坐标大小是</a:t>
            </a:r>
            <a:r>
              <a:rPr lang="en-US" altLang="zh-CN" dirty="0"/>
              <a:t>7960*</a:t>
            </a:r>
            <a:r>
              <a:rPr lang="en-US" altLang="zh-CN" dirty="0" err="1"/>
              <a:t>6680μm</a:t>
            </a:r>
            <a:r>
              <a:rPr lang="zh-CN" altLang="en-US" dirty="0"/>
              <a:t>，不加</a:t>
            </a:r>
            <a:r>
              <a:rPr lang="en-US" altLang="zh-CN" dirty="0" err="1"/>
              <a:t>sealring</a:t>
            </a:r>
            <a:r>
              <a:rPr lang="zh-CN" altLang="en-US" dirty="0"/>
              <a:t>是</a:t>
            </a:r>
            <a:r>
              <a:rPr lang="en-US" altLang="zh-CN" dirty="0"/>
              <a:t>7923*</a:t>
            </a:r>
            <a:r>
              <a:rPr lang="en-US" altLang="zh-CN" dirty="0" err="1"/>
              <a:t>6642μm</a:t>
            </a:r>
            <a:r>
              <a:rPr lang="zh-CN" altLang="en-US" dirty="0"/>
              <a:t>，</a:t>
            </a:r>
            <a:r>
              <a:rPr lang="en-US" altLang="zh-CN" dirty="0"/>
              <a:t>pad</a:t>
            </a:r>
            <a:r>
              <a:rPr lang="zh-CN" altLang="en-US" dirty="0"/>
              <a:t>坐标在</a:t>
            </a:r>
            <a:r>
              <a:rPr lang="en-US" altLang="zh-CN" dirty="0" err="1"/>
              <a:t>sealring</a:t>
            </a:r>
            <a:r>
              <a:rPr lang="zh-CN" altLang="en-US" dirty="0"/>
              <a:t>后偏移是所有的</a:t>
            </a:r>
            <a:r>
              <a:rPr lang="en-US" altLang="zh-CN" dirty="0"/>
              <a:t>X</a:t>
            </a:r>
            <a:r>
              <a:rPr lang="zh-CN" altLang="en-US" dirty="0"/>
              <a:t>坐标</a:t>
            </a:r>
            <a:r>
              <a:rPr lang="en-US" altLang="zh-CN" dirty="0"/>
              <a:t>+64.97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r>
              <a:rPr lang="en-US" altLang="zh-CN"/>
              <a:t>+65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E15B1-192B-41C6-87C8-5C65378C7F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EB670-E294-4967-8CDF-2DA207E54C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E7ABB-B27C-4AF3-86DA-BB31160106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e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5.e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4.bin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0" Type="http://schemas.openxmlformats.org/officeDocument/2006/relationships/notesSlide" Target="../notesSlides/notesSlide14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6.emf"/><Relationship Id="rId1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0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39.emf"/><Relationship Id="rId1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46.e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42.emf"/><Relationship Id="rId13" Type="http://schemas.openxmlformats.org/officeDocument/2006/relationships/notesSlide" Target="../notesSlides/notesSlide17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7.emf"/><Relationship Id="rId1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emf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Relationship Id="rId3" Type="http://schemas.openxmlformats.org/officeDocument/2006/relationships/image" Target="../media/image59.emf"/><Relationship Id="rId2" Type="http://schemas.openxmlformats.org/officeDocument/2006/relationships/image" Target="../media/image53.png"/><Relationship Id="rId1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1.emf"/><Relationship Id="rId3" Type="http://schemas.openxmlformats.org/officeDocument/2006/relationships/image" Target="../media/image64.emf"/><Relationship Id="rId2" Type="http://schemas.openxmlformats.org/officeDocument/2006/relationships/image" Target="../media/image53.png"/><Relationship Id="rId1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Relationship Id="rId3" Type="http://schemas.openxmlformats.org/officeDocument/2006/relationships/image" Target="../media/image69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emf"/><Relationship Id="rId8" Type="http://schemas.openxmlformats.org/officeDocument/2006/relationships/image" Target="../media/image84.emf"/><Relationship Id="rId7" Type="http://schemas.openxmlformats.org/officeDocument/2006/relationships/image" Target="../media/image83.emf"/><Relationship Id="rId6" Type="http://schemas.openxmlformats.org/officeDocument/2006/relationships/image" Target="../media/image82.emf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48.png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7.e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86.emf"/><Relationship Id="rId1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1.wmf"/><Relationship Id="rId7" Type="http://schemas.openxmlformats.org/officeDocument/2006/relationships/oleObject" Target="../embeddings/oleObject20.bin"/><Relationship Id="rId6" Type="http://schemas.openxmlformats.org/officeDocument/2006/relationships/image" Target="../media/image9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89.e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88.emf"/><Relationship Id="rId11" Type="http://schemas.openxmlformats.org/officeDocument/2006/relationships/notesSlide" Target="../notesSlides/notesSlide28.xml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7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9.xml"/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93.e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92.emf"/><Relationship Id="rId1" Type="http://schemas.openxmlformats.org/officeDocument/2006/relationships/oleObject" Target="../embeddings/oleObject21.bin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6.e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95.emf"/><Relationship Id="rId1" Type="http://schemas.openxmlformats.org/officeDocument/2006/relationships/oleObject" Target="../embeddings/oleObject24.bin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png"/><Relationship Id="rId8" Type="http://schemas.openxmlformats.org/officeDocument/2006/relationships/tags" Target="../tags/tag20.xml"/><Relationship Id="rId7" Type="http://schemas.openxmlformats.org/officeDocument/2006/relationships/image" Target="../media/image100.png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0" Type="http://schemas.openxmlformats.org/officeDocument/2006/relationships/notesSlide" Target="../notesSlides/notesSlide32.xml"/><Relationship Id="rId2" Type="http://schemas.openxmlformats.org/officeDocument/2006/relationships/tags" Target="../tags/tag1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image" Target="../media/image103.png"/><Relationship Id="rId12" Type="http://schemas.openxmlformats.org/officeDocument/2006/relationships/tags" Target="../tags/tag22.xml"/><Relationship Id="rId11" Type="http://schemas.openxmlformats.org/officeDocument/2006/relationships/image" Target="../media/image102.png"/><Relationship Id="rId10" Type="http://schemas.openxmlformats.org/officeDocument/2006/relationships/tags" Target="../tags/tag21.xml"/><Relationship Id="rId1" Type="http://schemas.openxmlformats.org/officeDocument/2006/relationships/tags" Target="../tags/tag14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7" Type="http://schemas.openxmlformats.org/officeDocument/2006/relationships/notesSlide" Target="../notesSlides/notesSlide34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08.png"/><Relationship Id="rId14" Type="http://schemas.openxmlformats.org/officeDocument/2006/relationships/image" Target="../media/image107.png"/><Relationship Id="rId13" Type="http://schemas.openxmlformats.org/officeDocument/2006/relationships/tags" Target="../tags/tag38.xml"/><Relationship Id="rId12" Type="http://schemas.openxmlformats.org/officeDocument/2006/relationships/image" Target="../media/image106.png"/><Relationship Id="rId11" Type="http://schemas.openxmlformats.org/officeDocument/2006/relationships/image" Target="../media/image105.png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7" Type="http://schemas.openxmlformats.org/officeDocument/2006/relationships/notesSlide" Target="../notesSlides/notesSlide36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13.png"/><Relationship Id="rId14" Type="http://schemas.openxmlformats.org/officeDocument/2006/relationships/image" Target="../media/image112.png"/><Relationship Id="rId13" Type="http://schemas.openxmlformats.org/officeDocument/2006/relationships/image" Target="../media/image111.png"/><Relationship Id="rId12" Type="http://schemas.openxmlformats.org/officeDocument/2006/relationships/image" Target="../media/image110.png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1.e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2815996" y="3629760"/>
            <a:ext cx="6560008" cy="24851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charset="-122"/>
                <a:cs typeface="Segoe UI Semilight" panose="020B0402040204020203" pitchFamily="34" charset="0"/>
              </a:rPr>
              <a:t>项目负责人：刘冬生、陆家昊</a:t>
            </a:r>
            <a:endParaRPr lang="en-US" altLang="zh-CN" sz="2400" b="1" dirty="0">
              <a:solidFill>
                <a:schemeClr val="bg1"/>
              </a:solidFill>
              <a:latin typeface="Segoe UI Semilight" panose="020B0402040204020203" pitchFamily="34" charset="0"/>
              <a:ea typeface="微软雅黑" panose="020B0503020204020204" charset="-122"/>
              <a:cs typeface="Segoe UI Semilight" panose="020B04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charset="-122"/>
                <a:cs typeface="Segoe UI Semilight" panose="020B0402040204020203" pitchFamily="34" charset="0"/>
              </a:rPr>
              <a:t>项 目 成 员 ：李凯、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顾圣斐、宋炫辰、刘国玺、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王家琛、赵正鹏、陈思源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charset="-122"/>
                <a:cs typeface="Segoe UI Semilight" panose="020B0402040204020203" pitchFamily="34" charset="0"/>
              </a:rPr>
              <a:t>时           间：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 Semilight" panose="020B0402040204020203" pitchFamily="34" charset="0"/>
              </a:rPr>
              <a:t>2024.11.07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egoe UI Semilight" panose="020B0402040204020203" pitchFamily="34" charset="0"/>
            </a:endParaRPr>
          </a:p>
        </p:txBody>
      </p:sp>
      <p:sp>
        <p:nvSpPr>
          <p:cNvPr id="2" name="文本框 47"/>
          <p:cNvSpPr txBox="1">
            <a:spLocks noChangeArrowheads="1"/>
          </p:cNvSpPr>
          <p:nvPr/>
        </p:nvSpPr>
        <p:spPr bwMode="auto">
          <a:xfrm>
            <a:off x="2612620" y="1506438"/>
            <a:ext cx="7109635" cy="92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/>
            <a:r>
              <a:rPr lang="zh-CN" altLang="en-US" sz="5400" b="1" dirty="0">
                <a:solidFill>
                  <a:srgbClr val="44546A"/>
                </a:solidFill>
                <a:latin typeface="微软雅黑" panose="020B0503020204020204" charset="-122"/>
                <a:ea typeface="微软雅黑" panose="020B0503020204020204" charset="-122"/>
              </a:rPr>
              <a:t>华科硬件项目进展汇报</a:t>
            </a:r>
            <a:endParaRPr lang="zh-CN" altLang="en-US" sz="5400" b="1" dirty="0">
              <a:solidFill>
                <a:srgbClr val="4454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47"/>
          <p:cNvSpPr txBox="1">
            <a:spLocks noChangeArrowheads="1"/>
          </p:cNvSpPr>
          <p:nvPr/>
        </p:nvSpPr>
        <p:spPr bwMode="auto">
          <a:xfrm>
            <a:off x="1201975" y="2520357"/>
            <a:ext cx="9930920" cy="70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44546A"/>
                </a:solidFill>
                <a:latin typeface="微软雅黑" panose="020B0503020204020204" charset="-122"/>
                <a:ea typeface="微软雅黑" panose="020B0503020204020204" charset="-122"/>
              </a:rPr>
              <a:t>下一代密码算法设计与标准化专项工作例会</a:t>
            </a:r>
            <a:endParaRPr lang="en-US" altLang="zh-CN" sz="4000" b="1" dirty="0">
              <a:solidFill>
                <a:srgbClr val="4454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8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0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2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4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5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7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3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1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9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124555" y="828857"/>
            <a:ext cx="11367587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根据指标峰值密钥生成时间小于等于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700μs@300MHz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，确定乘法器个数为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2×16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计算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B=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AS+E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时，先执行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"+E"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，再进行累加，避免了专门执行矩阵加，且节省了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的存储空间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矩阵乘方案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297919" y="2537800"/>
            <a:ext cx="665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RAM0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89126" y="2537799"/>
            <a:ext cx="665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RAM1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弧形 8"/>
          <p:cNvSpPr/>
          <p:nvPr/>
        </p:nvSpPr>
        <p:spPr>
          <a:xfrm rot="2627948">
            <a:off x="4886249" y="2661593"/>
            <a:ext cx="1079349" cy="670034"/>
          </a:xfrm>
          <a:prstGeom prst="arc">
            <a:avLst>
              <a:gd name="adj1" fmla="val 16200000"/>
              <a:gd name="adj2" fmla="val 20129971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 rot="18836837" flipH="1">
            <a:off x="5872920" y="2635198"/>
            <a:ext cx="1079349" cy="670034"/>
          </a:xfrm>
          <a:prstGeom prst="arc">
            <a:avLst>
              <a:gd name="adj1" fmla="val 16200000"/>
              <a:gd name="adj2" fmla="val 20129971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721881" y="6296182"/>
            <a:ext cx="392922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矩阵乘方案细节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以矩阵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计算过程为例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86593" y="2164903"/>
            <a:ext cx="1851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矩阵按列拆分</a:t>
            </a:r>
            <a:endParaRPr lang="en-US" altLang="zh-CN" sz="1200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分别存到不同的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RAM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中</a:t>
            </a:r>
            <a:endParaRPr lang="zh-CN" altLang="en-US" sz="1200" dirty="0">
              <a:solidFill>
                <a:srgbClr val="00B0F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6555" y="2026515"/>
            <a:ext cx="6130477" cy="428990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493" y="2046751"/>
            <a:ext cx="3165093" cy="4249431"/>
          </a:xfrm>
          <a:prstGeom prst="rect">
            <a:avLst/>
          </a:prstGeom>
        </p:spPr>
      </p:pic>
      <p:sp>
        <p:nvSpPr>
          <p:cNvPr id="43" name="矩形: 圆角 42"/>
          <p:cNvSpPr/>
          <p:nvPr/>
        </p:nvSpPr>
        <p:spPr>
          <a:xfrm>
            <a:off x="245074" y="1876462"/>
            <a:ext cx="2063742" cy="1688826"/>
          </a:xfrm>
          <a:prstGeom prst="roundRect">
            <a:avLst>
              <a:gd name="adj" fmla="val 10018"/>
            </a:avLst>
          </a:prstGeom>
          <a:solidFill>
            <a:srgbClr val="F5F0EB"/>
          </a:solidFill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31630" y="1876461"/>
            <a:ext cx="1867210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乘法器数量估算：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640*640*8*(24/21)/210000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18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出于硬件设计的考虑确定为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2×16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个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12" y="5170177"/>
            <a:ext cx="2025281" cy="129578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280995" y="6451288"/>
            <a:ext cx="1962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乘累加硬件结构示意</a:t>
            </a:r>
            <a:endParaRPr lang="zh-CN" altLang="en-US" sz="1400" dirty="0"/>
          </a:p>
        </p:txBody>
      </p:sp>
      <p:sp>
        <p:nvSpPr>
          <p:cNvPr id="49" name="矩形: 圆角 48"/>
          <p:cNvSpPr/>
          <p:nvPr/>
        </p:nvSpPr>
        <p:spPr>
          <a:xfrm>
            <a:off x="245075" y="3688906"/>
            <a:ext cx="2063742" cy="1348324"/>
          </a:xfrm>
          <a:prstGeom prst="roundRect">
            <a:avLst>
              <a:gd name="adj" fmla="val 10018"/>
            </a:avLst>
          </a:prstGeom>
          <a:solidFill>
            <a:srgbClr val="F5F0EB"/>
          </a:solidFill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244660" y="3671660"/>
            <a:ext cx="2181632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周期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400" dirty="0" err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sel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=0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，将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输入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MAC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阵列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周期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2~n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400" dirty="0" err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sel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=1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，进行乘累加操作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385549" y="6361873"/>
            <a:ext cx="22609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矩阵存储规划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以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为例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143215" y="838188"/>
            <a:ext cx="11481948" cy="1336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边生成边计算，将矩阵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作为左乘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右乘矩阵分类讨论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B=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AS+E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：矩阵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作为左乘矩阵时，乘累加过程中仅需读取矩阵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，选用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单端口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RAM</a:t>
            </a:r>
            <a:endParaRPr lang="en-US" altLang="zh-CN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B'=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S'A+E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'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：矩阵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作为右乘矩阵时，在乘加过程中需要对矩阵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所在区域边读边写，选用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双端口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RAM</a:t>
            </a:r>
            <a:endParaRPr lang="en-US" altLang="zh-CN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5411758" y="2239352"/>
            <a:ext cx="3705724" cy="2212656"/>
          </a:xfrm>
          <a:prstGeom prst="roundRect">
            <a:avLst>
              <a:gd name="adj" fmla="val 4042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753875" y="4589089"/>
            <a:ext cx="5363608" cy="2026489"/>
          </a:xfrm>
          <a:prstGeom prst="roundRect">
            <a:avLst>
              <a:gd name="adj" fmla="val 4042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66" y="2302021"/>
            <a:ext cx="4793930" cy="18674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0" y="4472460"/>
            <a:ext cx="3391653" cy="202648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671059" y="4063606"/>
            <a:ext cx="2026927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b="1" dirty="0" err="1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en-US" altLang="zh-CN" sz="11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100" b="1" dirty="0">
                <a:latin typeface="微软雅黑" panose="020B0503020204020204" charset="-122"/>
                <a:ea typeface="微软雅黑" panose="020B0503020204020204" charset="-122"/>
              </a:rPr>
              <a:t>流程</a:t>
            </a:r>
            <a:endParaRPr lang="zh-CN" altLang="en-US" sz="11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4239" y="6374589"/>
            <a:ext cx="2172157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b="1" dirty="0" err="1">
                <a:latin typeface="微软雅黑" panose="020B0503020204020204" charset="-122"/>
                <a:ea typeface="微软雅黑" panose="020B0503020204020204" charset="-122"/>
              </a:rPr>
              <a:t>Encaps</a:t>
            </a:r>
            <a:r>
              <a:rPr lang="en-US" altLang="zh-CN" sz="1100" b="1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100" b="1" dirty="0" err="1">
                <a:latin typeface="微软雅黑" panose="020B0503020204020204" charset="-122"/>
                <a:ea typeface="微软雅黑" panose="020B0503020204020204" charset="-122"/>
              </a:rPr>
              <a:t>Decaps</a:t>
            </a:r>
            <a:r>
              <a:rPr lang="zh-CN" altLang="en-US" sz="1100" b="1" dirty="0">
                <a:latin typeface="微软雅黑" panose="020B0503020204020204" charset="-122"/>
                <a:ea typeface="微软雅黑" panose="020B0503020204020204" charset="-122"/>
              </a:rPr>
              <a:t> 部分流程</a:t>
            </a:r>
            <a:endParaRPr lang="zh-CN" altLang="en-US" sz="11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340873" y="2708542"/>
            <a:ext cx="400899" cy="164198"/>
          </a:xfrm>
          <a:prstGeom prst="rect">
            <a:avLst/>
          </a:prstGeom>
          <a:noFill/>
          <a:ln w="19050">
            <a:solidFill>
              <a:srgbClr val="FF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3752873" y="2263140"/>
            <a:ext cx="1680540" cy="430530"/>
          </a:xfrm>
          <a:prstGeom prst="line">
            <a:avLst/>
          </a:prstGeom>
          <a:ln w="19050">
            <a:solidFill>
              <a:srgbClr val="FF15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736169" y="2886922"/>
            <a:ext cx="1675589" cy="1531589"/>
          </a:xfrm>
          <a:prstGeom prst="line">
            <a:avLst/>
          </a:prstGeom>
          <a:ln w="19050">
            <a:solidFill>
              <a:srgbClr val="FF15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770455" y="4571984"/>
            <a:ext cx="499724" cy="148606"/>
          </a:xfrm>
          <a:prstGeom prst="rect">
            <a:avLst/>
          </a:prstGeom>
          <a:noFill/>
          <a:ln w="19050">
            <a:solidFill>
              <a:srgbClr val="FF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/>
          <p:nvPr/>
        </p:nvCxnSpPr>
        <p:spPr>
          <a:xfrm>
            <a:off x="2270179" y="4720590"/>
            <a:ext cx="1465990" cy="1859915"/>
          </a:xfrm>
          <a:prstGeom prst="line">
            <a:avLst/>
          </a:prstGeom>
          <a:ln w="19050">
            <a:solidFill>
              <a:srgbClr val="FF15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270179" y="4571984"/>
            <a:ext cx="1482694" cy="6985"/>
          </a:xfrm>
          <a:prstGeom prst="line">
            <a:avLst/>
          </a:prstGeom>
          <a:ln w="19050">
            <a:solidFill>
              <a:srgbClr val="FF15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320" y="2232215"/>
            <a:ext cx="2332194" cy="1494602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320" y="4571984"/>
            <a:ext cx="2332194" cy="1494602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9609671" y="3746074"/>
            <a:ext cx="2015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矩阵块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乘累加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运算</a:t>
            </a:r>
            <a:endParaRPr lang="zh-CN" altLang="en-US" sz="1600" dirty="0"/>
          </a:p>
        </p:txBody>
      </p:sp>
      <p:sp>
        <p:nvSpPr>
          <p:cNvPr id="62" name="文本框 61"/>
          <p:cNvSpPr txBox="1"/>
          <p:nvPr/>
        </p:nvSpPr>
        <p:spPr>
          <a:xfrm>
            <a:off x="9545452" y="6081490"/>
            <a:ext cx="21439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矩阵块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乘加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运算</a:t>
            </a:r>
            <a:endParaRPr lang="zh-CN" altLang="en-US" sz="1600" dirty="0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726" y="2295074"/>
            <a:ext cx="3404683" cy="2055473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689" y="4725457"/>
            <a:ext cx="5288146" cy="1758548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9220459" y="4025467"/>
            <a:ext cx="279391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仅在乘累加过程前后读写矩阵</a:t>
            </a:r>
            <a:r>
              <a:rPr lang="en-US" altLang="zh-CN" sz="1400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E/B</a:t>
            </a:r>
            <a:endParaRPr lang="en-US" altLang="zh-CN" sz="1400" dirty="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451318" y="6313547"/>
            <a:ext cx="233219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边读、边算、边写</a:t>
            </a:r>
            <a:endParaRPr lang="en-US" altLang="zh-CN" sz="1400" dirty="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308" y="2284309"/>
            <a:ext cx="3469455" cy="4129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17" y="2226244"/>
            <a:ext cx="3277274" cy="4290250"/>
          </a:xfrm>
          <a:prstGeom prst="rect">
            <a:avLst/>
          </a:prstGeom>
        </p:spPr>
      </p:pic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143216" y="838188"/>
            <a:ext cx="7721191" cy="1336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S,E,S',E',E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''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地址空间规划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根据矩阵生成和矩阵运算读取流程确定矩阵地址空间规划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通过调整矩阵存储地址与拼接方式进一步优化时间和空间利用率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36" y="2499092"/>
            <a:ext cx="2063742" cy="61993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458" y="2345708"/>
            <a:ext cx="1333500" cy="6096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823" y="2791950"/>
            <a:ext cx="1743845" cy="98725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477838" y="6371409"/>
            <a:ext cx="329519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</a:t>
            </a: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S,E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地址规划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309991" y="6304696"/>
            <a:ext cx="329519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</a:t>
            </a: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S',E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'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地址规划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3969516" y="2345708"/>
            <a:ext cx="2063742" cy="4182255"/>
          </a:xfrm>
          <a:prstGeom prst="roundRect">
            <a:avLst>
              <a:gd name="adj" fmla="val 5497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4009126" y="3779206"/>
            <a:ext cx="2030888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修改前：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读写矩阵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E/B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大小为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4x2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的矩阵块需要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个周期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修改后：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读写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E/B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的矩阵块仅需要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个周期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9887705" y="3428999"/>
            <a:ext cx="2063742" cy="3087495"/>
          </a:xfrm>
          <a:prstGeom prst="roundRect">
            <a:avLst>
              <a:gd name="adj" fmla="val 5496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9913463" y="3398412"/>
            <a:ext cx="2030888" cy="300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修改前：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S'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需要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块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BRAM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   B'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需要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块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BRAM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修改后：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S'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改为存在双端口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RAM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中，与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E'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进行拼接，最终需要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块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BRAM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170" y="914992"/>
            <a:ext cx="792480" cy="1043940"/>
          </a:xfrm>
          <a:prstGeom prst="rect">
            <a:avLst/>
          </a:prstGeom>
        </p:spPr>
      </p:pic>
      <p:sp>
        <p:nvSpPr>
          <p:cNvPr id="56" name="矩形: 圆角 55"/>
          <p:cNvSpPr/>
          <p:nvPr/>
        </p:nvSpPr>
        <p:spPr>
          <a:xfrm>
            <a:off x="7956902" y="940105"/>
            <a:ext cx="3987449" cy="1319091"/>
          </a:xfrm>
          <a:prstGeom prst="roundRect">
            <a:avLst>
              <a:gd name="adj" fmla="val 9855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7956902" y="1951420"/>
            <a:ext cx="15152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E''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地址规划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345670" y="1096033"/>
            <a:ext cx="2554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矩阵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E''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存储在双端口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RAM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中，和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B',S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'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一共占用深度为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2024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的空间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477837" y="894353"/>
            <a:ext cx="5020643" cy="17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状态转换规划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根据算法流程进行状态转移规划。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对于矩阵乘等复杂的状态，进行拆分，通过子状态进行流程控制。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硬件执行状态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079291" y="6518193"/>
            <a:ext cx="600999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状态转移控制仿真波形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322" y="4959842"/>
            <a:ext cx="11131353" cy="15542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5602" y="5086907"/>
            <a:ext cx="2955383" cy="14025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704095" y="4639630"/>
            <a:ext cx="159377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状态转移图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09954" y="2908875"/>
            <a:ext cx="1966949" cy="180382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--- </a:t>
            </a:r>
            <a:r>
              <a:rPr lang="en-US" altLang="zh-CN" sz="15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CAL_B</a:t>
            </a:r>
            <a:r>
              <a:rPr lang="en-US" altLang="zh-CN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---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CN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SUB_RD_E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CN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SUB_SHA_VALID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CN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SUB_SHA_IN_sd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CN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SUB_MUL_AS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CN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SUB_WT_B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14633" y="2761428"/>
            <a:ext cx="1906999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部分子状态转换表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47981" y="5086907"/>
            <a:ext cx="2690179" cy="14025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377316" y="5096119"/>
            <a:ext cx="3227944" cy="14025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955366" y="5103005"/>
            <a:ext cx="159377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84609" y="5096402"/>
            <a:ext cx="159377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Encaps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297866" y="5120594"/>
            <a:ext cx="159377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400" b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Decaps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47700" y="5934366"/>
            <a:ext cx="11052810" cy="6042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509240" y="6045264"/>
            <a:ext cx="1867451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状态开始和结束信号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270746" y="5302826"/>
            <a:ext cx="116916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指令写入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65929" y="5124767"/>
            <a:ext cx="881131" cy="68789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52"/>
          <p:cNvSpPr/>
          <p:nvPr/>
        </p:nvSpPr>
        <p:spPr>
          <a:xfrm>
            <a:off x="957921" y="2709076"/>
            <a:ext cx="4413150" cy="2053908"/>
          </a:xfrm>
          <a:prstGeom prst="roundRect">
            <a:avLst>
              <a:gd name="adj" fmla="val 4426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463237" y="20423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3384" y="854986"/>
          <a:ext cx="5975038" cy="3884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Visio" r:id="rId2" imgW="14907895" imgH="9688195" progId="Visio.Drawing.15">
                  <p:embed/>
                </p:oleObj>
              </mc:Choice>
              <mc:Fallback>
                <p:oleObj name="Visio" r:id="rId2" imgW="14907895" imgH="968819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384" y="854986"/>
                        <a:ext cx="5975038" cy="38846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218109" y="2935844"/>
            <a:ext cx="1970504" cy="152682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--- </a:t>
            </a:r>
            <a:r>
              <a:rPr lang="en-US" altLang="zh-CN" sz="15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CAL_BP</a:t>
            </a:r>
            <a:r>
              <a:rPr lang="en-US" altLang="zh-CN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---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098658"/>
                </a:solidFill>
                <a:latin typeface="Consolas" panose="020B0609020204030204" pitchFamily="49" charset="0"/>
              </a:rPr>
              <a:t>6 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CN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SUB_RD_SP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CN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SUB_SHA_VALID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CN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SUB_SHA_IN_sd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098658"/>
                </a:solidFill>
                <a:latin typeface="Consolas" panose="020B0609020204030204" pitchFamily="49" charset="0"/>
              </a:rPr>
              <a:t>9 </a:t>
            </a:r>
            <a:r>
              <a:rPr lang="en-US" altLang="zh-CN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CN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SUB_MUL_SPA</a:t>
            </a:r>
            <a:endParaRPr lang="en-US" altLang="zh-CN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仿真波形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066190" y="6477268"/>
            <a:ext cx="600999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Frodo640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安全等级下，</a:t>
            </a: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流程仿真波形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为方便展示取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n=16)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6490" y="807761"/>
            <a:ext cx="7691791" cy="92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KeyGen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完整仿真波形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依次执行生成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seedA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、矩阵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S,E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采样、矩阵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计算、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pkh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生成过程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pSp>
        <p:nvGrpSpPr>
          <p:cNvPr id="47" name="组合 46"/>
          <p:cNvGrpSpPr>
            <a:grpSpLocks noChangeAspect="1"/>
          </p:cNvGrpSpPr>
          <p:nvPr/>
        </p:nvGrpSpPr>
        <p:grpSpPr>
          <a:xfrm>
            <a:off x="705990" y="1764962"/>
            <a:ext cx="10780020" cy="4669659"/>
            <a:chOff x="324585" y="1489250"/>
            <a:chExt cx="11492658" cy="497835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4585" y="1514544"/>
              <a:ext cx="11492658" cy="495306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3566987" y="4487633"/>
              <a:ext cx="7521143" cy="871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550365" y="4498473"/>
              <a:ext cx="17443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矩阵乘，计算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B=AS+E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286346" y="3967909"/>
              <a:ext cx="999387" cy="5758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255097" y="3967909"/>
              <a:ext cx="10246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采样生成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S,E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714965" y="3127432"/>
              <a:ext cx="513848" cy="7380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6535277" y="3842126"/>
              <a:ext cx="10102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生成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A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的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行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669323" y="5591660"/>
              <a:ext cx="328369" cy="4359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3040154" y="5636624"/>
              <a:ext cx="245579" cy="3909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2523015" y="5415139"/>
              <a:ext cx="55175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写入</a:t>
              </a:r>
              <a:r>
                <a:rPr lang="en-US" altLang="zh-CN" sz="105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S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948722" y="5417669"/>
              <a:ext cx="53091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5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写入</a:t>
              </a:r>
              <a:r>
                <a:rPr lang="en-US" altLang="zh-CN" sz="105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E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041603" y="1546433"/>
              <a:ext cx="862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生成</a:t>
              </a:r>
              <a:r>
                <a:rPr lang="en-US" altLang="zh-CN" sz="1100" b="1" dirty="0" err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seed</a:t>
              </a:r>
              <a:r>
                <a:rPr lang="en-US" altLang="zh-CN" sz="1100" b="1" baseline="-25000" dirty="0" err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A</a:t>
              </a:r>
              <a:endParaRPr lang="zh-CN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39954" y="1568571"/>
              <a:ext cx="9541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矩阵</a:t>
              </a:r>
              <a:r>
                <a:rPr lang="en-US" altLang="zh-CN" sz="11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S,E</a:t>
              </a:r>
              <a:r>
                <a:rPr lang="zh-CN" altLang="en-US" sz="11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采样</a:t>
              </a:r>
              <a:endParaRPr lang="zh-CN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30386" y="1546433"/>
              <a:ext cx="8451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矩阵</a:t>
              </a:r>
              <a:r>
                <a:rPr lang="en-US" altLang="zh-CN" sz="11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11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计算</a:t>
              </a:r>
              <a:endParaRPr lang="zh-CN" altLang="en-US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H="1">
              <a:off x="2041604" y="1759296"/>
              <a:ext cx="145800" cy="14916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H="1">
              <a:off x="2939954" y="1767473"/>
              <a:ext cx="145800" cy="14916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7228814" y="1759866"/>
              <a:ext cx="145800" cy="14916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/>
          </p:nvSpPr>
          <p:spPr>
            <a:xfrm>
              <a:off x="747896" y="1497005"/>
              <a:ext cx="59503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状态转移</a:t>
              </a:r>
              <a:endParaRPr lang="zh-CN" altLang="en-US" sz="800" dirty="0">
                <a:solidFill>
                  <a:srgbClr val="FFFF00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29834" y="2326850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子状态</a:t>
              </a:r>
              <a:endParaRPr lang="zh-CN" altLang="en-US" sz="800" dirty="0">
                <a:solidFill>
                  <a:srgbClr val="FFFF00"/>
                </a:solidFill>
              </a:endParaRPr>
            </a:p>
          </p:txBody>
        </p:sp>
        <p:cxnSp>
          <p:nvCxnSpPr>
            <p:cNvPr id="71" name="直接连接符 70"/>
            <p:cNvCxnSpPr/>
            <p:nvPr/>
          </p:nvCxnSpPr>
          <p:spPr>
            <a:xfrm flipH="1" flipV="1">
              <a:off x="464802" y="2336591"/>
              <a:ext cx="1019175" cy="476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468490" y="2891935"/>
              <a:ext cx="1019175" cy="476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 flipV="1">
              <a:off x="476727" y="3865489"/>
              <a:ext cx="1019175" cy="476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 flipV="1">
              <a:off x="460250" y="4516385"/>
              <a:ext cx="1019175" cy="476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 flipV="1">
              <a:off x="460249" y="5361435"/>
              <a:ext cx="1019175" cy="476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8" name="矩形 77"/>
            <p:cNvSpPr/>
            <p:nvPr/>
          </p:nvSpPr>
          <p:spPr>
            <a:xfrm>
              <a:off x="731852" y="2863510"/>
              <a:ext cx="65114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Hash</a:t>
              </a:r>
              <a:r>
                <a:rPr lang="zh-CN" altLang="en-US" sz="8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模块</a:t>
              </a:r>
              <a:endParaRPr lang="zh-CN" altLang="en-US" sz="800" dirty="0">
                <a:solidFill>
                  <a:srgbClr val="FFFF00"/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40090" y="3847845"/>
              <a:ext cx="59503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采样模块</a:t>
              </a:r>
              <a:endParaRPr lang="zh-CN" altLang="en-US" sz="800" dirty="0">
                <a:solidFill>
                  <a:srgbClr val="FFFF00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827242" y="4487633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矩阵乘</a:t>
              </a:r>
              <a:endParaRPr lang="zh-CN" altLang="en-US" sz="800" dirty="0">
                <a:solidFill>
                  <a:srgbClr val="FFFF00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93437" y="5348259"/>
              <a:ext cx="64472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RAM</a:t>
              </a:r>
              <a:r>
                <a:rPr lang="zh-CN" altLang="en-US" sz="800" b="1" dirty="0">
                  <a:solidFill>
                    <a:srgbClr val="FFFF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控制</a:t>
              </a:r>
              <a:endParaRPr lang="zh-CN" altLang="en-US" sz="800" dirty="0">
                <a:solidFill>
                  <a:srgbClr val="FFFF00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3469201" y="2323462"/>
              <a:ext cx="2078708" cy="4239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4497087" y="2065104"/>
              <a:ext cx="12009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遍历一次矩阵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S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5246042" y="3145798"/>
              <a:ext cx="255831" cy="271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5869121" y="3414358"/>
              <a:ext cx="350683" cy="4511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4763989" y="2900678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吸收输入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5644352" y="3842127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挤压输出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877331" y="1814397"/>
              <a:ext cx="474920" cy="1415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2381329" y="1796069"/>
              <a:ext cx="862737" cy="155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3277762" y="1797127"/>
              <a:ext cx="7810368" cy="1491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5400024" y="5484807"/>
              <a:ext cx="328369" cy="9734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5690667" y="5589360"/>
              <a:ext cx="11528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读取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S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，写入</a:t>
              </a:r>
              <a:r>
                <a:rPr lang="en-US" altLang="zh-CN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B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908057" y="1489250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b="1" dirty="0" err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pkh</a:t>
              </a:r>
              <a:r>
                <a:rPr lang="zh-CN" altLang="en-US" sz="11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生成</a:t>
              </a:r>
              <a:endParaRPr lang="zh-CN" altLang="en-US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>
              <a:off x="11203156" y="1710438"/>
              <a:ext cx="145800" cy="14916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11104864" y="1796069"/>
              <a:ext cx="595796" cy="1315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109094" y="3112962"/>
              <a:ext cx="591566" cy="7380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0858363" y="3842126"/>
              <a:ext cx="7857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生成</a:t>
              </a:r>
              <a:r>
                <a:rPr lang="en-US" altLang="zh-CN" sz="1200" b="1" dirty="0" err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pkh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810259" y="5796751"/>
              <a:ext cx="7857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写入</a:t>
              </a:r>
              <a:r>
                <a:rPr lang="en-US" altLang="zh-CN" sz="1200" b="1" dirty="0" err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pkh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1588108" y="5621767"/>
              <a:ext cx="129028" cy="7380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745" y="1135353"/>
            <a:ext cx="2585549" cy="23923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745" y="1417983"/>
            <a:ext cx="3337849" cy="198137"/>
          </a:xfrm>
          <a:prstGeom prst="rect">
            <a:avLst/>
          </a:prstGeom>
        </p:spPr>
      </p:pic>
      <p:sp>
        <p:nvSpPr>
          <p:cNvPr id="48" name="圆角矩形 52"/>
          <p:cNvSpPr/>
          <p:nvPr/>
        </p:nvSpPr>
        <p:spPr>
          <a:xfrm>
            <a:off x="7977237" y="862951"/>
            <a:ext cx="3640577" cy="773103"/>
          </a:xfrm>
          <a:prstGeom prst="roundRect">
            <a:avLst>
              <a:gd name="adj" fmla="val 4426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8088593" y="875565"/>
            <a:ext cx="1582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对比软硬件结果：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性能评估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76490" y="807761"/>
            <a:ext cx="6790135" cy="505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运算峰值时间及硬件资源开销评估</a:t>
            </a:r>
            <a:endParaRPr lang="zh-CN" altLang="en-US" dirty="0"/>
          </a:p>
        </p:txBody>
      </p:sp>
      <p:graphicFrame>
        <p:nvGraphicFramePr>
          <p:cNvPr id="49" name="表格 48"/>
          <p:cNvGraphicFramePr>
            <a:graphicFrameLocks noGrp="1"/>
          </p:cNvGraphicFramePr>
          <p:nvPr/>
        </p:nvGraphicFramePr>
        <p:xfrm>
          <a:off x="509388" y="1900262"/>
          <a:ext cx="5265338" cy="1996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045"/>
                <a:gridCol w="1667698"/>
                <a:gridCol w="1649595"/>
              </a:tblGrid>
              <a:tr h="499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指标对比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项目目标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评估结果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99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峰值密钥生成时间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700μs@300MHz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 err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592μs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@300MHz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99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峰值密钥封装时间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750μs@300MH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 err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602μs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@300MHz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99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峰值密钥解封装时间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800μs@300MHz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 err="1">
                          <a:solidFill>
                            <a:srgbClr val="C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612μs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@300MHz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0" name="矩形 49"/>
          <p:cNvSpPr/>
          <p:nvPr/>
        </p:nvSpPr>
        <p:spPr>
          <a:xfrm>
            <a:off x="509387" y="1572840"/>
            <a:ext cx="526533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：运算峰值时间评估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76453" y="1545140"/>
            <a:ext cx="547320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：总体硬件资源开销评估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176453" y="1900262"/>
          <a:ext cx="5473205" cy="82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908"/>
                <a:gridCol w="1065751"/>
                <a:gridCol w="1054182"/>
                <a:gridCol w="1054182"/>
                <a:gridCol w="1054182"/>
              </a:tblGrid>
              <a:tr h="4139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模块名称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LUT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BRAM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DSP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13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frodo_top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36800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21314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16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32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176455" y="3338382"/>
          <a:ext cx="5473205" cy="2789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908"/>
                <a:gridCol w="1065751"/>
                <a:gridCol w="1054182"/>
                <a:gridCol w="1054182"/>
                <a:gridCol w="1054182"/>
              </a:tblGrid>
              <a:tr h="4649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模块名称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LUT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BRAM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DSP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649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ctrl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11506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2861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sha3_top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23869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17561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matrix_mul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1222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721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32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sample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21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RAM(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ip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16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176454" y="3020963"/>
            <a:ext cx="547320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：各子模块硬件资源开销评估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9563" y="4597639"/>
            <a:ext cx="43249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根据仿真结果，实际峰值密钥生成时间为 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570us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@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300MHz</a:t>
            </a:r>
            <a:endParaRPr lang="zh-CN" altLang="en-US" dirty="0"/>
          </a:p>
        </p:txBody>
      </p:sp>
      <p:sp>
        <p:nvSpPr>
          <p:cNvPr id="14" name="矩形: 圆角 13"/>
          <p:cNvSpPr/>
          <p:nvPr/>
        </p:nvSpPr>
        <p:spPr>
          <a:xfrm>
            <a:off x="839924" y="4483476"/>
            <a:ext cx="4638238" cy="895832"/>
          </a:xfrm>
          <a:prstGeom prst="roundRect">
            <a:avLst>
              <a:gd name="adj" fmla="val 9855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 3"/>
          <p:cNvGrpSpPr/>
          <p:nvPr/>
        </p:nvGrpSpPr>
        <p:grpSpPr bwMode="auto">
          <a:xfrm>
            <a:off x="0" y="2873377"/>
            <a:ext cx="12212638" cy="1296989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-463" y="2872820"/>
              <a:ext cx="12192463" cy="1251917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691" y="2847433"/>
              <a:ext cx="1273223" cy="1291584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73642" y="3077507"/>
              <a:ext cx="10818358" cy="830583"/>
            </a:xfrm>
            <a:prstGeom prst="rect">
              <a:avLst/>
            </a:prstGeom>
            <a:noFill/>
          </p:spPr>
          <p:txBody>
            <a:bodyPr wrap="square" lIns="91438" tIns="45719" rIns="91438" bIns="45719">
              <a:spAutoFit/>
            </a:bodyPr>
            <a:lstStyle/>
            <a:p>
              <a:pPr algn="r">
                <a:defRPr/>
              </a:pPr>
              <a:r>
                <a:rPr lang="zh-CN" altLang="en-US" sz="4800" b="1" spc="600" dirty="0">
                  <a:latin typeface="微软雅黑" panose="020B0503020204020204" charset="-122"/>
                  <a:ea typeface="微软雅黑" panose="020B0503020204020204" charset="-122"/>
                </a:rPr>
                <a:t>低资源开销</a:t>
              </a:r>
              <a:r>
                <a:rPr lang="en-US" altLang="zh-CN" sz="4800" b="1" spc="600" dirty="0">
                  <a:latin typeface="微软雅黑" panose="020B0503020204020204" charset="-122"/>
                  <a:ea typeface="微软雅黑" panose="020B0503020204020204" charset="-122"/>
                </a:rPr>
                <a:t>Frodo</a:t>
              </a:r>
              <a:r>
                <a:rPr lang="zh-CN" altLang="en-US" sz="4800" b="1" spc="600" dirty="0">
                  <a:latin typeface="微软雅黑" panose="020B0503020204020204" charset="-122"/>
                  <a:ea typeface="微软雅黑" panose="020B0503020204020204" charset="-122"/>
                </a:rPr>
                <a:t>工作进展</a:t>
              </a:r>
              <a:endParaRPr lang="zh-CN" altLang="en-US" sz="4800" b="1" spc="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102" name="组 2"/>
            <p:cNvGrpSpPr/>
            <p:nvPr/>
          </p:nvGrpSpPr>
          <p:grpSpPr bwMode="auto"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103" y="3643898"/>
                <a:ext cx="226899" cy="24289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104" y="3908880"/>
                <a:ext cx="226900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104" y="3121870"/>
                <a:ext cx="226900" cy="24289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897" y="3387645"/>
                <a:ext cx="228487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103" y="2850542"/>
                <a:ext cx="226899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510" y="3228340"/>
            <a:ext cx="10380345" cy="3005455"/>
          </a:xfrm>
          <a:prstGeom prst="rect">
            <a:avLst/>
          </a:prstGeom>
        </p:spPr>
      </p:pic>
      <p:sp>
        <p:nvSpPr>
          <p:cNvPr id="2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2</a:t>
            </a:r>
            <a:endParaRPr lang="en-US" altLang="zh-CN" sz="3600" dirty="0"/>
          </a:p>
        </p:txBody>
      </p:sp>
      <p:sp>
        <p:nvSpPr>
          <p:cNvPr id="3" name="矩形 26"/>
          <p:cNvSpPr/>
          <p:nvPr/>
        </p:nvSpPr>
        <p:spPr>
          <a:xfrm>
            <a:off x="444500" y="2084705"/>
            <a:ext cx="11075035" cy="968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核心算子</a:t>
            </a:r>
            <a:endParaRPr lang="en-US" sz="2000" b="1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lvl="1" indent="0" algn="just">
              <a:lnSpc>
                <a:spcPct val="150000"/>
              </a:lnSpc>
              <a:buFont typeface="Wingdings" panose="05000000000000000000" pitchFamily="2" charset="2"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Hash(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矩阵生成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),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MACs(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矩阵乘加运算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),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Sampler(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高斯采样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),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Controller(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主控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)</a:t>
            </a:r>
            <a:endParaRPr lang="en-US" b="1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4" name="矩形 6"/>
          <p:cNvSpPr/>
          <p:nvPr/>
        </p:nvSpPr>
        <p:spPr>
          <a:xfrm>
            <a:off x="349441" y="779124"/>
            <a:ext cx="1184275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sz="2000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低资源开销策略</a:t>
            </a:r>
            <a:endParaRPr lang="zh-CN" sz="2000" b="1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lvl="1" indent="0" algn="just">
              <a:lnSpc>
                <a:spcPct val="150000"/>
              </a:lnSpc>
              <a:buFont typeface="Wingdings" panose="05000000000000000000" pitchFamily="2" charset="2"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硬件单元减少：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相较于高性能版本使用更少的计算单元</a:t>
            </a:r>
            <a:endParaRPr lang="zh-CN" b="1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lvl="1" indent="0" algn="just">
              <a:lnSpc>
                <a:spcPct val="150000"/>
              </a:lnSpc>
              <a:buFont typeface="Wingdings" panose="05000000000000000000" pitchFamily="2" charset="2"/>
              <a:buNone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控制逻辑简化：</a:t>
            </a:r>
            <a:r>
              <a:rPr lang="en-US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 </a:t>
            </a:r>
            <a:r>
              <a:rPr lang="zh-CN" b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相比与高性能版本并行度降低，算法易于拆分为微过程，采用指令控制。</a:t>
            </a:r>
            <a:endParaRPr lang="zh-CN" b="1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低资源消耗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7" name="组 13"/>
            <p:cNvGrpSpPr/>
            <p:nvPr/>
          </p:nvGrpSpPr>
          <p:grpSpPr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8" name="组 2"/>
              <p:cNvGrpSpPr/>
              <p:nvPr/>
            </p:nvGrpSpPr>
            <p:grpSpPr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9" name="组 1"/>
                <p:cNvGrpSpPr/>
                <p:nvPr/>
              </p:nvGrpSpPr>
              <p:grpSpPr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10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1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2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3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4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5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6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7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8" name="文本框 5"/>
          <p:cNvSpPr txBox="1"/>
          <p:nvPr/>
        </p:nvSpPr>
        <p:spPr>
          <a:xfrm>
            <a:off x="4041140" y="6300470"/>
            <a:ext cx="410972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低资源开销</a:t>
            </a:r>
            <a:r>
              <a:rPr lang="en-US" altLang="zh-CN" sz="1600" b="1" dirty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Frodo</a:t>
            </a:r>
            <a:r>
              <a:rPr lang="zh-CN" altLang="en-US" sz="1600" b="1" dirty="0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算法硬件实现总体架构</a:t>
            </a:r>
            <a:endParaRPr lang="zh-CN" altLang="en-US" sz="1600" dirty="0">
              <a:solidFill>
                <a:srgbClr val="4472C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2</a:t>
            </a:r>
            <a:endParaRPr lang="en-US" altLang="zh-CN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478155" y="24955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低资源开销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矩阵乘方案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14839" y="101546"/>
            <a:ext cx="5991131" cy="707884"/>
            <a:chOff x="6200869" y="78051"/>
            <a:chExt cx="5991131" cy="707884"/>
          </a:xfrm>
        </p:grpSpPr>
        <p:grpSp>
          <p:nvGrpSpPr>
            <p:cNvPr id="2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6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1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5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90924" y="690241"/>
            <a:ext cx="6803798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乘法器的个数减少至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所有的矩阵乘法采取同一种运算方案，简化控制逻辑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1"/>
            </p:custDataLst>
          </p:nvPr>
        </p:nvSpPr>
        <p:spPr>
          <a:xfrm>
            <a:off x="4933315" y="3044190"/>
            <a:ext cx="1884045" cy="908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矩阵来自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Hash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算子的输出，其他矩阵来自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RAM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99901" y="1286667"/>
            <a:ext cx="392922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矩阵乘方案细节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以矩阵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计算过程为例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42"/>
          <p:cNvSpPr/>
          <p:nvPr>
            <p:custDataLst>
              <p:tags r:id="rId2"/>
            </p:custDataLst>
          </p:nvPr>
        </p:nvSpPr>
        <p:spPr>
          <a:xfrm>
            <a:off x="803275" y="3044190"/>
            <a:ext cx="3340100" cy="1014730"/>
          </a:xfrm>
          <a:prstGeom prst="roundRect">
            <a:avLst>
              <a:gd name="adj" fmla="val 10018"/>
            </a:avLst>
          </a:prstGeom>
          <a:solidFill>
            <a:srgbClr val="F5F0EB"/>
          </a:solidFill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876935" y="2970530"/>
            <a:ext cx="3192780" cy="1088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对于高性能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Frodo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方案，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左乘与右乘需要不同的计算次序和读写策略，难以用简易指令实现</a:t>
            </a:r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4772025" y="1793240"/>
          <a:ext cx="7232650" cy="4693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4" imgW="6392545" imgH="4161155" progId="Visio.Drawing.15">
                  <p:embed/>
                </p:oleObj>
              </mc:Choice>
              <mc:Fallback>
                <p:oleObj name="" r:id="rId4" imgW="6392545" imgH="4161155" progId="Visio.Drawing.15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2025" y="1793240"/>
                        <a:ext cx="7232650" cy="4693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73050" y="1170940"/>
            <a:ext cx="4366895" cy="179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vl="1" indent="-457200" algn="just">
              <a:lnSpc>
                <a:spcPct val="150000"/>
              </a:lnSpc>
              <a:buFont typeface="Wingdings" panose="05000000000000000000" charset="0"/>
              <a:buChar char="p"/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所有的矩阵乘法都将左乘矩阵划分成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1x1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的矩阵块，右矩阵划分成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1x4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的矩阵块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7640" y="4223385"/>
            <a:ext cx="44723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结果矩阵对加矩阵直接进行覆盖，节省存储空间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709295" y="5402580"/>
          <a:ext cx="3274060" cy="109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6" imgW="4823460" imgH="1635760" progId="Visio.Drawing.15">
                  <p:embed/>
                </p:oleObj>
              </mc:Choice>
              <mc:Fallback>
                <p:oleObj name="" r:id="rId6" imgW="4823460" imgH="1635760" progId="Visio.Drawing.15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9295" y="5402580"/>
                        <a:ext cx="3274060" cy="1099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2</a:t>
            </a:r>
            <a:endParaRPr lang="en-US" altLang="zh-CN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568960" y="24955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低资源开销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矩阵乘加单元设计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2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6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1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5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207010" y="3853180"/>
          <a:ext cx="6779895" cy="262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8590280" imgH="3716020" progId="Visio.Drawing.15">
                  <p:embed/>
                </p:oleObj>
              </mc:Choice>
              <mc:Fallback>
                <p:oleObj name="" r:id="rId1" imgW="8590280" imgH="3716020" progId="Visio.Drawing.15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7010" y="3853180"/>
                        <a:ext cx="6779895" cy="262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7479665" y="3933190"/>
          <a:ext cx="4235450" cy="2352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4971415" imgH="3245485" progId="Visio.Drawing.15">
                  <p:embed/>
                </p:oleObj>
              </mc:Choice>
              <mc:Fallback>
                <p:oleObj name="" r:id="rId3" imgW="4971415" imgH="3245485" progId="Visio.Drawing.15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9665" y="3933190"/>
                        <a:ext cx="4235450" cy="2352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607935" y="3853180"/>
            <a:ext cx="4107180" cy="24923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653665" y="3865880"/>
            <a:ext cx="4932680" cy="32448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311910" y="4173220"/>
            <a:ext cx="1329055" cy="193167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2653665" y="6125845"/>
            <a:ext cx="4974590" cy="2032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630795" y="2418715"/>
            <a:ext cx="3910330" cy="12725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</a:t>
            </a:r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阵列设计思路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输入增添选择器实现乘法加法运算的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复用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仅使用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的低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位（有效数据位）参与乘法运算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删除高</a:t>
            </a:r>
            <a:r>
              <a:rPr lang="en-US" altLang="zh-CN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16bit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的运算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FA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60%</a:t>
            </a:r>
            <a:r>
              <a:rPr lang="zh-CN" altLang="en-US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的全加器使用</a:t>
            </a:r>
            <a:endParaRPr lang="zh-CN" altLang="en-US" sz="14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49690" y="2111375"/>
            <a:ext cx="11271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单元功能仿真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26"/>
          <p:cNvSpPr/>
          <p:nvPr/>
        </p:nvSpPr>
        <p:spPr>
          <a:xfrm>
            <a:off x="283845" y="904240"/>
            <a:ext cx="668655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矩阵每一次运算都涉及到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A*B+C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类型的计算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为降低计算单元资源开销、适配运算方案，设计乘加单元</a:t>
            </a:r>
            <a:endParaRPr lang="en-US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lvl="2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接收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A(16bit)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B(8bit)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C(16bit)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，输出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16bit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A*B+C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结果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	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lvl="2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B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可补码输入以满足解封装过程的减法操作</a:t>
            </a:r>
            <a:endParaRPr lang="zh-CN" sz="1600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lvl="2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加法操作复用乘法的全加器降低开销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+mn-ea"/>
            </a:endParaRPr>
          </a:p>
          <a:p>
            <a:pPr lvl="2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根据数据的实际有效数位减少全加器数目</a:t>
            </a:r>
            <a:endParaRPr lang="zh-CN" sz="1600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905" y="1015365"/>
            <a:ext cx="4640580" cy="10763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462010" y="1945005"/>
            <a:ext cx="210820" cy="1663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066530" y="1945005"/>
            <a:ext cx="210185" cy="1663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671050" y="1945005"/>
            <a:ext cx="178435" cy="1663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259060" y="1945005"/>
            <a:ext cx="178435" cy="1663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861675" y="1945005"/>
            <a:ext cx="178435" cy="1663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449050" y="1945005"/>
            <a:ext cx="178435" cy="1663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873365" y="1945005"/>
            <a:ext cx="210820" cy="1663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873365" y="1778635"/>
            <a:ext cx="105918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x B </a:t>
            </a:r>
            <a:r>
              <a:rPr lang="en-US" altLang="zh-CN" sz="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</a:t>
            </a:r>
            <a:r>
              <a:rPr lang="en-US" altLang="zh-CN" sz="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 </a:t>
            </a:r>
            <a:r>
              <a:rPr lang="zh-CN" altLang="en-US" sz="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结果</a:t>
            </a:r>
            <a:endParaRPr lang="zh-CN" altLang="en-US" sz="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79665" y="1446530"/>
            <a:ext cx="151130" cy="175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endParaRPr lang="zh-CN" altLang="en-US" sz="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479665" y="1602740"/>
            <a:ext cx="151130" cy="175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endParaRPr lang="zh-CN" altLang="en-US" sz="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479665" y="1732915"/>
            <a:ext cx="151130" cy="175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endParaRPr lang="zh-CN" altLang="en-US" sz="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084185" y="1186180"/>
            <a:ext cx="210820" cy="166370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204200" y="1176655"/>
            <a:ext cx="862330" cy="175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80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高使能工作</a:t>
            </a:r>
            <a:endParaRPr lang="zh-CN" altLang="en-US" sz="80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-2741613" y="2736850"/>
            <a:ext cx="6818313" cy="1344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075" name="组 14"/>
          <p:cNvGrpSpPr/>
          <p:nvPr/>
        </p:nvGrpSpPr>
        <p:grpSpPr bwMode="auto">
          <a:xfrm>
            <a:off x="-22225" y="6654800"/>
            <a:ext cx="1271588" cy="203200"/>
            <a:chOff x="-22302" y="6654791"/>
            <a:chExt cx="1271471" cy="203210"/>
          </a:xfrm>
        </p:grpSpPr>
        <p:sp>
          <p:nvSpPr>
            <p:cNvPr id="9" name="圆角矩形 8"/>
            <p:cNvSpPr/>
            <p:nvPr/>
          </p:nvSpPr>
          <p:spPr>
            <a:xfrm flipV="1">
              <a:off x="239612" y="6654791"/>
              <a:ext cx="225404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flipV="1">
              <a:off x="-22302" y="6654791"/>
              <a:ext cx="225404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flipV="1">
              <a:off x="755501" y="6654791"/>
              <a:ext cx="225404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flipV="1">
              <a:off x="493589" y="6654791"/>
              <a:ext cx="223816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1023765" y="6654791"/>
              <a:ext cx="225404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76" name="文本框 19"/>
          <p:cNvSpPr txBox="1">
            <a:spLocks noChangeArrowheads="1"/>
          </p:cNvSpPr>
          <p:nvPr/>
        </p:nvSpPr>
        <p:spPr bwMode="auto">
          <a:xfrm>
            <a:off x="156407" y="295275"/>
            <a:ext cx="1031043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5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5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1"/>
            </p:custDataLst>
          </p:nvPr>
        </p:nvSpPr>
        <p:spPr>
          <a:xfrm rot="10800000" flipV="1">
            <a:off x="3824005" y="1009118"/>
            <a:ext cx="485775" cy="490538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74" name="圆角矩形 73"/>
          <p:cNvSpPr/>
          <p:nvPr>
            <p:custDataLst>
              <p:tags r:id="rId2"/>
            </p:custDataLst>
          </p:nvPr>
        </p:nvSpPr>
        <p:spPr>
          <a:xfrm rot="10800000" flipV="1">
            <a:off x="3824005" y="1916397"/>
            <a:ext cx="485775" cy="492125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75" name="圆角矩形 74"/>
          <p:cNvSpPr/>
          <p:nvPr>
            <p:custDataLst>
              <p:tags r:id="rId3"/>
            </p:custDataLst>
          </p:nvPr>
        </p:nvSpPr>
        <p:spPr>
          <a:xfrm rot="10800000" flipV="1">
            <a:off x="3821215" y="2817345"/>
            <a:ext cx="485775" cy="490537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3099" name="文本框 8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57000" y="2740996"/>
            <a:ext cx="5514313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3600" b="1" dirty="0" err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Scloud</a:t>
            </a:r>
            <a:r>
              <a:rPr lang="en-US" altLang="zh-CN" sz="3600" b="1" baseline="30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工作进展</a:t>
            </a:r>
            <a:endParaRPr lang="zh-CN" altLang="en-US" sz="3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97" name="文本框 8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54210" y="3639877"/>
            <a:ext cx="6113148" cy="6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3600" b="1" dirty="0" err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工作进展</a:t>
            </a:r>
            <a:endParaRPr lang="zh-CN" altLang="en-US" sz="3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圆角矩形 74"/>
          <p:cNvSpPr/>
          <p:nvPr>
            <p:custDataLst>
              <p:tags r:id="rId6"/>
            </p:custDataLst>
          </p:nvPr>
        </p:nvSpPr>
        <p:spPr>
          <a:xfrm rot="10800000" flipV="1">
            <a:off x="3821214" y="3731769"/>
            <a:ext cx="485775" cy="490537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zh-CN" altLang="en-US" sz="3600" dirty="0"/>
          </a:p>
        </p:txBody>
      </p:sp>
      <p:sp>
        <p:nvSpPr>
          <p:cNvPr id="35" name="文本框 4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54214" y="904044"/>
            <a:ext cx="5529505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高性能</a:t>
            </a:r>
            <a:r>
              <a:rPr lang="en-US" altLang="zh-CN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Frodo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工作进展</a:t>
            </a:r>
            <a:endParaRPr lang="zh-CN" altLang="en-US" sz="3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8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69402" y="1819402"/>
            <a:ext cx="5804658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低资源开销</a:t>
            </a:r>
            <a:r>
              <a:rPr lang="en-US" altLang="zh-CN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Frodo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工作进展</a:t>
            </a:r>
            <a:endParaRPr lang="zh-CN" altLang="en-US" sz="3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3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6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1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1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7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7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5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0" name="文本框 8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469402" y="4577948"/>
            <a:ext cx="6113148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altLang="en-US" sz="3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圆角矩形 74"/>
          <p:cNvSpPr/>
          <p:nvPr>
            <p:custDataLst>
              <p:tags r:id="rId10"/>
            </p:custDataLst>
          </p:nvPr>
        </p:nvSpPr>
        <p:spPr>
          <a:xfrm rot="10800000" flipV="1">
            <a:off x="3836406" y="4669840"/>
            <a:ext cx="485775" cy="490537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5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2</a:t>
            </a:r>
            <a:endParaRPr lang="en-US" altLang="zh-CN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568960" y="24955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低资源开销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2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6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1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5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5" name="矩形 26"/>
          <p:cNvSpPr/>
          <p:nvPr/>
        </p:nvSpPr>
        <p:spPr>
          <a:xfrm>
            <a:off x="207010" y="841375"/>
            <a:ext cx="765937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E与S，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'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S'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在两块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RAM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中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进行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交叉存储，计算时可同时读取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矩阵乘法的结果直接存在加矩阵中，节省存储空间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如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E)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8825230" y="786130"/>
          <a:ext cx="2842895" cy="5293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1" imgW="3834765" imgH="7413625" progId="Visio.Drawing.15">
                  <p:embed/>
                </p:oleObj>
              </mc:Choice>
              <mc:Fallback>
                <p:oleObj name="Visio" r:id="rId1" imgW="3834765" imgH="7413625" progId="Visio.Drawing.15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25230" y="786130"/>
                        <a:ext cx="2842895" cy="5293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9221827" y="6118055"/>
            <a:ext cx="204991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地址空间规划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481195" y="2028825"/>
            <a:ext cx="3985260" cy="4043072"/>
            <a:chOff x="4812" y="2923"/>
            <a:chExt cx="6276" cy="6593"/>
          </a:xfrm>
        </p:grpSpPr>
        <p:sp>
          <p:nvSpPr>
            <p:cNvPr id="18" name="矩形 17"/>
            <p:cNvSpPr/>
            <p:nvPr/>
          </p:nvSpPr>
          <p:spPr>
            <a:xfrm>
              <a:off x="4812" y="2923"/>
              <a:ext cx="6276" cy="6593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9" name="对象 38"/>
            <p:cNvGraphicFramePr/>
            <p:nvPr/>
          </p:nvGraphicFramePr>
          <p:xfrm>
            <a:off x="6186" y="3593"/>
            <a:ext cx="4902" cy="5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3" imgW="2768600" imgH="3078480" progId="Visio.Drawing.15">
                    <p:embed/>
                  </p:oleObj>
                </mc:Choice>
                <mc:Fallback>
                  <p:oleObj name="" r:id="rId3" imgW="2768600" imgH="3078480" progId="Visio.Drawing.15">
                    <p:embed/>
                    <p:pic>
                      <p:nvPicPr>
                        <p:cNvPr id="0" name="对象 3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186" y="3593"/>
                          <a:ext cx="4902" cy="54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矩形 42"/>
            <p:cNvSpPr/>
            <p:nvPr/>
          </p:nvSpPr>
          <p:spPr>
            <a:xfrm>
              <a:off x="4894" y="3034"/>
              <a:ext cx="3232" cy="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Frodo</a:t>
              </a:r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涉及的矩阵乘法</a:t>
              </a:r>
              <a:endParaRPr lang="zh-CN" altLang="en-US" sz="1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344" y="4255"/>
              <a:ext cx="763" cy="526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需要参加运算的矩阵可同时进行读取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5463897" y="6118055"/>
            <a:ext cx="204991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矩阵乘法访存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34035" y="2997835"/>
            <a:ext cx="3766185" cy="3081020"/>
            <a:chOff x="896" y="2923"/>
            <a:chExt cx="5931" cy="3967"/>
          </a:xfrm>
        </p:grpSpPr>
        <p:graphicFrame>
          <p:nvGraphicFramePr>
            <p:cNvPr id="47" name="对象 46"/>
            <p:cNvGraphicFramePr/>
            <p:nvPr/>
          </p:nvGraphicFramePr>
          <p:xfrm>
            <a:off x="896" y="2923"/>
            <a:ext cx="5931" cy="39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5" imgW="6006465" imgH="4026535" progId="Visio.Drawing.15">
                    <p:embed/>
                  </p:oleObj>
                </mc:Choice>
                <mc:Fallback>
                  <p:oleObj name="" r:id="rId5" imgW="6006465" imgH="4026535" progId="Visio.Drawing.15">
                    <p:embed/>
                    <p:pic>
                      <p:nvPicPr>
                        <p:cNvPr id="0" name="对象 4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96" y="2923"/>
                          <a:ext cx="5931" cy="39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矩形 57"/>
            <p:cNvSpPr/>
            <p:nvPr/>
          </p:nvSpPr>
          <p:spPr>
            <a:xfrm>
              <a:off x="981" y="3251"/>
              <a:ext cx="5667" cy="3639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080" y="3691"/>
              <a:ext cx="771" cy="2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588010" y="2030730"/>
            <a:ext cx="2874010" cy="829945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ym typeface="+mn-ea"/>
              </a:rPr>
              <a:t>右乘矩阵需要按行读取，因此</a:t>
            </a:r>
            <a:r>
              <a:rPr lang="en-US" altLang="zh-CN" sz="1600" b="1" dirty="0">
                <a:sym typeface="+mn-ea"/>
              </a:rPr>
              <a:t>S</a:t>
            </a:r>
            <a:r>
              <a:rPr lang="zh-CN" altLang="en-US" sz="1600" b="1" dirty="0">
                <a:sym typeface="+mn-ea"/>
              </a:rPr>
              <a:t>矩阵需调整存储顺序以适应矩阵乘法的形式</a:t>
            </a:r>
            <a:endParaRPr lang="zh-CN" altLang="en-US" sz="1600" b="1" dirty="0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40182" y="6118055"/>
            <a:ext cx="204991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矩阵生成顺序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2</a:t>
            </a:r>
            <a:endParaRPr lang="en-US" altLang="zh-CN" sz="3600" dirty="0"/>
          </a:p>
        </p:txBody>
      </p:sp>
      <p:sp>
        <p:nvSpPr>
          <p:cNvPr id="72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低资源开销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指令设计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3" name="组合 1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74" name="组 13"/>
            <p:cNvGrpSpPr/>
            <p:nvPr/>
          </p:nvGrpSpPr>
          <p:grpSpPr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75" name="组 2"/>
              <p:cNvGrpSpPr/>
              <p:nvPr/>
            </p:nvGrpSpPr>
            <p:grpSpPr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76" name="组 1"/>
                <p:cNvGrpSpPr/>
                <p:nvPr/>
              </p:nvGrpSpPr>
              <p:grpSpPr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77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8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9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80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81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82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8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84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85" name="矩形 26"/>
          <p:cNvSpPr/>
          <p:nvPr/>
        </p:nvSpPr>
        <p:spPr>
          <a:xfrm>
            <a:off x="83185" y="958850"/>
            <a:ext cx="601980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charset="0"/>
              <a:buChar char="n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shake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指令：</a:t>
            </a: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charset="0"/>
              <a:buChar char="p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absorb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类：</a:t>
            </a: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absorb: 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载入数据并进行多轮吸收，用于连续的吸收过程。</a:t>
            </a: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absorbload</a:t>
            </a:r>
            <a:r>
              <a:rPr 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 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仅载入数据，用于吸收的数据源需要拼接进行的过程</a:t>
            </a: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absorbex</a:t>
            </a:r>
            <a:r>
              <a:rPr 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 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执行一次吸收</a:t>
            </a: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p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sequeeze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类：</a:t>
            </a: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squeeze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：进行多轮挤压并输出数据，用于连续的挤压过程</a:t>
            </a: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squeezex</a:t>
            </a:r>
            <a:r>
              <a:rPr 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 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执行一次挤压但不输出数据</a:t>
            </a: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squeezestore</a:t>
            </a:r>
            <a:r>
              <a:rPr 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: 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</a:rPr>
              <a:t>输出已经挤压的数据，用于一次挤压但需要分步输出的过程</a:t>
            </a:r>
            <a:endParaRPr lang="en-US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charset="0"/>
              <a:buChar char="n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0891" y="4336572"/>
            <a:ext cx="39292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算法指令流程（以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Key Generation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为例）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84231" y="6204107"/>
            <a:ext cx="39292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与指令适应的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shake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模块功能仿真图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1497330" y="934720"/>
          <a:ext cx="4710430" cy="691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Visio" r:id="rId1" imgW="4886325" imgH="737235" progId="Visio.Drawing.15">
                  <p:embed/>
                </p:oleObj>
              </mc:Choice>
              <mc:Fallback>
                <p:oleObj name="Visio" r:id="rId1" imgW="4886325" imgH="737235" progId="Visio.Drawing.15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7330" y="934720"/>
                        <a:ext cx="4710430" cy="691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372235" y="4796790"/>
          <a:ext cx="4910455" cy="673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3" imgW="5093335" imgH="717550" progId="Visio.Drawing.15">
                  <p:embed/>
                </p:oleObj>
              </mc:Choice>
              <mc:Fallback>
                <p:oleObj name="Visio" r:id="rId3" imgW="5093335" imgH="717550" progId="Visio.Drawing.15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2235" y="4796790"/>
                        <a:ext cx="4910455" cy="673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6518275" y="4766310"/>
            <a:ext cx="5255260" cy="1537335"/>
            <a:chOff x="10383" y="7155"/>
            <a:chExt cx="8276" cy="242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83" y="7155"/>
              <a:ext cx="8275" cy="242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274" y="7807"/>
              <a:ext cx="356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>
                  <a:solidFill>
                    <a:srgbClr val="FF0000"/>
                  </a:solidFill>
                </a:rPr>
                <a:t>数据装载</a:t>
              </a:r>
              <a:endParaRPr lang="zh-CN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894" y="7299"/>
              <a:ext cx="356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>
                  <a:solidFill>
                    <a:srgbClr val="FF0000"/>
                  </a:solidFill>
                </a:rPr>
                <a:t>吸收信号</a:t>
              </a:r>
              <a:endParaRPr lang="zh-CN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298" y="7433"/>
              <a:ext cx="135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>
                  <a:solidFill>
                    <a:srgbClr val="FF0000"/>
                  </a:solidFill>
                </a:rPr>
                <a:t>挤压信号</a:t>
              </a:r>
              <a:endParaRPr lang="zh-CN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829" y="7436"/>
              <a:ext cx="200" cy="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2329" y="8163"/>
              <a:ext cx="1324" cy="1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7166" y="7586"/>
              <a:ext cx="200" cy="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7366" y="8499"/>
              <a:ext cx="1293" cy="1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269" y="8065"/>
              <a:ext cx="135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>
                  <a:solidFill>
                    <a:srgbClr val="FF0000"/>
                  </a:solidFill>
                </a:rPr>
                <a:t>Hash</a:t>
              </a:r>
              <a:r>
                <a:rPr lang="zh-CN" altLang="en-US" sz="1200" b="1">
                  <a:solidFill>
                    <a:srgbClr val="FF0000"/>
                  </a:solidFill>
                </a:rPr>
                <a:t>输出</a:t>
              </a:r>
              <a:endParaRPr lang="zh-CN" altLang="en-US" sz="1200" b="1">
                <a:solidFill>
                  <a:srgbClr val="FF000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8729345" y="5998210"/>
            <a:ext cx="127000" cy="95250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780780" y="5867400"/>
            <a:ext cx="22625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</a:rPr>
              <a:t>24</a:t>
            </a:r>
            <a:r>
              <a:rPr lang="zh-CN" altLang="en-US" sz="1200" b="1">
                <a:solidFill>
                  <a:srgbClr val="FF0000"/>
                </a:solidFill>
              </a:rPr>
              <a:t>轮</a:t>
            </a:r>
            <a:r>
              <a:rPr lang="en-US" altLang="zh-CN" sz="1200" b="1">
                <a:solidFill>
                  <a:srgbClr val="FF0000"/>
                </a:solidFill>
              </a:rPr>
              <a:t>Keccak</a:t>
            </a:r>
            <a:r>
              <a:rPr lang="zh-CN" altLang="en-US" sz="1200" b="1">
                <a:solidFill>
                  <a:srgbClr val="FF0000"/>
                </a:solidFill>
              </a:rPr>
              <a:t>映射开始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23655" y="5406390"/>
            <a:ext cx="155575" cy="1225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713595" y="6093460"/>
            <a:ext cx="255270" cy="95250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968865" y="6003290"/>
            <a:ext cx="12439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</a:rPr>
              <a:t>Keccak</a:t>
            </a:r>
            <a:r>
              <a:rPr lang="zh-CN" altLang="en-US" sz="1200" b="1">
                <a:solidFill>
                  <a:srgbClr val="FF0000"/>
                </a:solidFill>
              </a:rPr>
              <a:t>结果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541385" y="974725"/>
            <a:ext cx="2161540" cy="3505200"/>
            <a:chOff x="10766" y="1165"/>
            <a:chExt cx="3404" cy="5520"/>
          </a:xfrm>
        </p:grpSpPr>
        <p:grpSp>
          <p:nvGrpSpPr>
            <p:cNvPr id="46" name="组合 45"/>
            <p:cNvGrpSpPr/>
            <p:nvPr/>
          </p:nvGrpSpPr>
          <p:grpSpPr>
            <a:xfrm>
              <a:off x="10766" y="1165"/>
              <a:ext cx="3404" cy="5520"/>
              <a:chOff x="7676" y="2578"/>
              <a:chExt cx="3404" cy="5520"/>
            </a:xfrm>
          </p:grpSpPr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76" y="2578"/>
                <a:ext cx="3405" cy="5520"/>
              </a:xfrm>
              <a:prstGeom prst="rect">
                <a:avLst/>
              </a:prstGeom>
            </p:spPr>
          </p:pic>
          <p:sp>
            <p:nvSpPr>
              <p:cNvPr id="45" name="矩形 44"/>
              <p:cNvSpPr/>
              <p:nvPr/>
            </p:nvSpPr>
            <p:spPr>
              <a:xfrm>
                <a:off x="7676" y="2597"/>
                <a:ext cx="3405" cy="54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10917" y="4552"/>
              <a:ext cx="2977" cy="193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917" y="4202"/>
              <a:ext cx="2977" cy="270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0917" y="3535"/>
              <a:ext cx="2977" cy="587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0917" y="1238"/>
              <a:ext cx="2977" cy="193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680835" y="635635"/>
            <a:ext cx="1972310" cy="1082040"/>
            <a:chOff x="13230" y="1257"/>
            <a:chExt cx="3106" cy="1704"/>
          </a:xfrm>
        </p:grpSpPr>
        <p:graphicFrame>
          <p:nvGraphicFramePr>
            <p:cNvPr id="33" name="对象 32"/>
            <p:cNvGraphicFramePr/>
            <p:nvPr/>
          </p:nvGraphicFramePr>
          <p:xfrm>
            <a:off x="13230" y="1373"/>
            <a:ext cx="3106" cy="14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7" imgW="1761490" imgH="847090" progId="Visio.Drawing.15">
                    <p:embed/>
                  </p:oleObj>
                </mc:Choice>
                <mc:Fallback>
                  <p:oleObj name="" r:id="rId7" imgW="1761490" imgH="847090" progId="Visio.Drawing.15">
                    <p:embed/>
                    <p:pic>
                      <p:nvPicPr>
                        <p:cNvPr id="0" name="对象 3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230" y="1373"/>
                          <a:ext cx="3106" cy="14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矩形 50"/>
            <p:cNvSpPr/>
            <p:nvPr/>
          </p:nvSpPr>
          <p:spPr>
            <a:xfrm>
              <a:off x="14416" y="1257"/>
              <a:ext cx="1400" cy="170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5" name="对象 34"/>
          <p:cNvGraphicFramePr/>
          <p:nvPr/>
        </p:nvGraphicFramePr>
        <p:xfrm>
          <a:off x="5702935" y="1395730"/>
          <a:ext cx="2467610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9" imgW="2197735" imgH="2458085" progId="Visio.Drawing.15">
                  <p:embed/>
                </p:oleObj>
              </mc:Choice>
              <mc:Fallback>
                <p:oleObj name="" r:id="rId9" imgW="2197735" imgH="2458085" progId="Visio.Drawing.15">
                  <p:embed/>
                  <p:pic>
                    <p:nvPicPr>
                      <p:cNvPr id="0" name="对象 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2935" y="1395730"/>
                        <a:ext cx="2467610" cy="276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矩形 51"/>
          <p:cNvSpPr/>
          <p:nvPr/>
        </p:nvSpPr>
        <p:spPr>
          <a:xfrm>
            <a:off x="6464300" y="1316355"/>
            <a:ext cx="860425" cy="10458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360160" y="1959610"/>
            <a:ext cx="1062990" cy="161417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229985" y="3112135"/>
            <a:ext cx="1995170" cy="1143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箭头连接符 56"/>
          <p:cNvCxnSpPr/>
          <p:nvPr/>
        </p:nvCxnSpPr>
        <p:spPr>
          <a:xfrm flipH="1" flipV="1">
            <a:off x="8323196" y="1177447"/>
            <a:ext cx="314325" cy="458470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0740390" y="1360170"/>
            <a:ext cx="1245235" cy="2755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分</a:t>
            </a:r>
            <a:r>
              <a:rPr lang="zh-CN" altLang="en-US" sz="12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步</a:t>
            </a:r>
            <a:r>
              <a:rPr lang="en-US" altLang="zh-CN" sz="12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存储S和E</a:t>
            </a:r>
            <a:endParaRPr lang="en-US" altLang="zh-CN" sz="1200" b="1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/>
          <p:cNvCxnSpPr>
            <a:endCxn id="52" idx="3"/>
          </p:cNvCxnSpPr>
          <p:nvPr/>
        </p:nvCxnSpPr>
        <p:spPr>
          <a:xfrm flipH="1" flipV="1">
            <a:off x="7324976" y="1839752"/>
            <a:ext cx="1312545" cy="826770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7423401" y="2776377"/>
            <a:ext cx="1214120" cy="212725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H="1" flipV="1">
            <a:off x="8225406" y="3683792"/>
            <a:ext cx="412115" cy="56515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10740390" y="2513965"/>
            <a:ext cx="1245235" cy="2755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直接生成</a:t>
            </a:r>
            <a:r>
              <a:rPr lang="en-US" altLang="zh-CN" sz="12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seedA</a:t>
            </a:r>
            <a:endParaRPr lang="en-US" altLang="zh-CN" sz="120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740390" y="2852420"/>
            <a:ext cx="1245235" cy="2755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矩阵乘法计算</a:t>
            </a:r>
            <a:r>
              <a:rPr lang="en-US" altLang="zh-CN" sz="12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</a:t>
            </a:r>
            <a:endParaRPr lang="en-US" altLang="zh-CN" sz="120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740390" y="3602355"/>
            <a:ext cx="1245235" cy="2755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</a:t>
            </a:r>
            <a:r>
              <a:rPr lang="zh-CN" altLang="en-US" sz="1200" dirty="0">
                <a:solidFill>
                  <a:schemeClr val="tx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分步吸收</a:t>
            </a:r>
            <a:endParaRPr lang="zh-CN" altLang="en-US" sz="1200" dirty="0">
              <a:solidFill>
                <a:schemeClr val="tx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1760" y="5039995"/>
            <a:ext cx="493458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charset="0"/>
              <a:buChar char="n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mac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指令：</a:t>
            </a: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charset="0"/>
              <a:buChar char="p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matmul</a:t>
            </a:r>
            <a:r>
              <a:rPr 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:  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执行矩阵乘加</a:t>
            </a: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charset="0"/>
              <a:buChar char="p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en-US" sz="14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matadd</a:t>
            </a:r>
            <a:r>
              <a:rPr lang="en-US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:  </a:t>
            </a: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执行矩阵加法</a:t>
            </a:r>
            <a:endParaRPr lang="zh-CN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charset="0"/>
              <a:buChar char="p"/>
              <a:defRPr sz="180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sz="14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/>
                <a:sym typeface="+mn-ea"/>
              </a:rPr>
              <a:t>查表获得操作矩阵首地址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低资源开销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性能评估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76490" y="807761"/>
            <a:ext cx="6790135" cy="505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运算峰值时间及硬件资源开销评估</a:t>
            </a:r>
            <a:endParaRPr lang="zh-CN" altLang="en-US" dirty="0"/>
          </a:p>
        </p:txBody>
      </p:sp>
      <p:graphicFrame>
        <p:nvGraphicFramePr>
          <p:cNvPr id="49" name="表格 48"/>
          <p:cNvGraphicFramePr>
            <a:graphicFrameLocks noGrp="1"/>
          </p:cNvGraphicFramePr>
          <p:nvPr/>
        </p:nvGraphicFramePr>
        <p:xfrm>
          <a:off x="509388" y="1900262"/>
          <a:ext cx="5265420" cy="2053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28"/>
                <a:gridCol w="1269860"/>
                <a:gridCol w="1256075"/>
                <a:gridCol w="1256075"/>
              </a:tblGrid>
              <a:tr h="499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算法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Frodo-640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Frodo-960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Frodo-1344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990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密钥生成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2407362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4833007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8825839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99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密钥封装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2433494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4869933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8875821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99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密钥解封装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2448696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4894820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8912228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0" name="矩形 49"/>
          <p:cNvSpPr/>
          <p:nvPr/>
        </p:nvSpPr>
        <p:spPr>
          <a:xfrm>
            <a:off x="509387" y="1572840"/>
            <a:ext cx="5265338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：各安全等级下算法所需时钟周期数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评估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76453" y="1545140"/>
            <a:ext cx="547320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：总体硬件资源开销评估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703503" y="1911057"/>
          <a:ext cx="5473205" cy="82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908"/>
                <a:gridCol w="1065751"/>
                <a:gridCol w="1054182"/>
                <a:gridCol w="1054182"/>
              </a:tblGrid>
              <a:tr h="4139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模块名称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LUT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BRAM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13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frodo_top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29457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18356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16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703505" y="3337747"/>
          <a:ext cx="5473205" cy="2789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908"/>
                <a:gridCol w="1065751"/>
                <a:gridCol w="1054182"/>
                <a:gridCol w="1054182"/>
              </a:tblGrid>
              <a:tr h="4649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模块名称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LUT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FF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BRAM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6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sha3_top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6383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14021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matrix_mul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242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1012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sample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32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126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  <a:tr h="464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RAM(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ip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16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176454" y="3020963"/>
            <a:ext cx="547320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表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：各子模块硬件资源开销评估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 3"/>
          <p:cNvGrpSpPr/>
          <p:nvPr/>
        </p:nvGrpSpPr>
        <p:grpSpPr bwMode="auto">
          <a:xfrm>
            <a:off x="0" y="2873373"/>
            <a:ext cx="12212638" cy="1799847"/>
            <a:chOff x="-21102" y="2847433"/>
            <a:chExt cx="12213102" cy="1798956"/>
          </a:xfrm>
        </p:grpSpPr>
        <p:sp>
          <p:nvSpPr>
            <p:cNvPr id="51" name="矩形 50"/>
            <p:cNvSpPr/>
            <p:nvPr/>
          </p:nvSpPr>
          <p:spPr>
            <a:xfrm flipH="1">
              <a:off x="-463" y="2872820"/>
              <a:ext cx="12192463" cy="1251917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691" y="2847433"/>
              <a:ext cx="1273223" cy="1291584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000" dirty="0"/>
                <a:t>3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73642" y="3077508"/>
              <a:ext cx="10818358" cy="1568881"/>
            </a:xfrm>
            <a:prstGeom prst="rect">
              <a:avLst/>
            </a:prstGeom>
            <a:noFill/>
          </p:spPr>
          <p:txBody>
            <a:bodyPr wrap="square" lIns="91438" tIns="45719" rIns="91438" bIns="45719">
              <a:spAutoFit/>
            </a:bodyPr>
            <a:lstStyle/>
            <a:p>
              <a:pPr algn="r">
                <a:defRPr/>
              </a:pPr>
              <a:r>
                <a:rPr lang="en-US" altLang="zh-CN" sz="4800" b="1" spc="600" dirty="0" err="1">
                  <a:latin typeface="微软雅黑" panose="020B0503020204020204" charset="-122"/>
                  <a:ea typeface="微软雅黑" panose="020B0503020204020204" charset="-122"/>
                </a:rPr>
                <a:t>Scloud</a:t>
              </a:r>
              <a:r>
                <a:rPr lang="en-US" altLang="zh-CN" sz="4800" b="1" spc="600" baseline="30000" dirty="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4800" b="1" spc="600" dirty="0">
                  <a:latin typeface="微软雅黑" panose="020B0503020204020204" charset="-122"/>
                  <a:ea typeface="微软雅黑" panose="020B0503020204020204" charset="-122"/>
                </a:rPr>
                <a:t>工作进展</a:t>
              </a:r>
              <a:endParaRPr lang="zh-CN" altLang="en-US" sz="4800" b="1" spc="6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>
                <a:defRPr/>
              </a:pPr>
              <a:endParaRPr lang="zh-CN" altLang="en-US" sz="4800" b="1" spc="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102" name="组 2"/>
            <p:cNvGrpSpPr/>
            <p:nvPr/>
          </p:nvGrpSpPr>
          <p:grpSpPr bwMode="auto"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103" y="3643898"/>
                <a:ext cx="226899" cy="24289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104" y="3908880"/>
                <a:ext cx="226900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104" y="3121870"/>
                <a:ext cx="226900" cy="24289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897" y="3387645"/>
                <a:ext cx="228487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103" y="2850542"/>
                <a:ext cx="226899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59237" y="811707"/>
            <a:ext cx="4862625" cy="6501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硬件架构模块划分：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Hash Units(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系数生成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MAC Units(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乘加运算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Error Sampler(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中心二项采样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Mem Units(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存储单元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核心运算：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大型矩阵乘法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资源开销：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两块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1024*32bit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的双端口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RAM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四块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4096*128bit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的双端口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RAM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AESHA3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模块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个采样模块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个乘法器组成的乘法器阵列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54990" y="277495"/>
                <a:ext cx="7295615" cy="523216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defRPr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当前工作进展</a:t>
                </a:r>
                <a:r>
                  <a:rPr lang="en-US" altLang="zh-CN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—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sym typeface="+mn-ea"/>
                      </a:rPr>
                      <m:t>𝑺𝑪𝒍𝒐𝒖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𝒅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算法硬件实现方案</a:t>
                </a:r>
                <a:endParaRPr lang="zh-CN" altLang="en-US" sz="28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" y="277495"/>
                <a:ext cx="7295615" cy="523216"/>
              </a:xfrm>
              <a:prstGeom prst="rect">
                <a:avLst/>
              </a:prstGeom>
              <a:blipFill rotWithShape="1">
                <a:blip r:embed="rId1"/>
                <a:stretch>
                  <a:fillRect r="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600107" y="5895922"/>
                <a:ext cx="30826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𝑆𝐶𝑙𝑜𝑢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算法硬件实现系统架构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107" y="5895922"/>
                <a:ext cx="3082658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14" t="-172" r="5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59237" y="6306408"/>
                <a:ext cx="11065964" cy="465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  <a:defRPr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𝑺𝑪𝒍𝒐𝒖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𝟐𝟓𝟔</m:t>
                    </m:r>
                  </m:oMath>
                </a14:m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完成一次密钥生成、密钥封装</a:t>
                </a:r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解封装需要</a:t>
                </a:r>
                <a:r>
                  <a:rPr lang="en-US" altLang="zh-CN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8.9ms@300MHz</a:t>
                </a:r>
                <a:r>
                  <a:rPr lang="zh-CN" altLang="en-US" b="1" dirty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，周期数为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𝟔𝟕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𝟏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𝟎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𝟔</m:t>
                        </m:r>
                      </m:sup>
                    </m:sSup>
                  </m:oMath>
                </a14:m>
                <a:endParaRPr lang="en-US" altLang="zh-CN" sz="18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7" y="6306408"/>
                <a:ext cx="11065964" cy="465256"/>
              </a:xfrm>
              <a:prstGeom prst="rect">
                <a:avLst/>
              </a:prstGeom>
              <a:blipFill rotWithShape="1">
                <a:blip r:embed="rId3"/>
                <a:stretch>
                  <a:fillRect l="-2" t="-48" b="-4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752" y="800544"/>
            <a:ext cx="7159847" cy="51388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/>
          <p:cNvSpPr/>
          <p:nvPr/>
        </p:nvSpPr>
        <p:spPr>
          <a:xfrm>
            <a:off x="9008668" y="923907"/>
            <a:ext cx="2589774" cy="5240733"/>
          </a:xfrm>
          <a:prstGeom prst="roundRect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69478" y="923907"/>
                <a:ext cx="4910151" cy="2211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密钥生成流程，矩阵运算：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𝑨𝑺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endParaRPr lang="zh-CN" altLang="en-US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𝑨𝑺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时，一边生成矩阵</a:t>
                </a:r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，一边计算矩阵乘，减少</a:t>
                </a:r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RAM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资源开销</a:t>
                </a:r>
                <a:endParaRPr lang="en-US" altLang="zh-CN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在将</a:t>
                </a:r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存入</a:t>
                </a:r>
                <a:r>
                  <a:rPr lang="en-US" altLang="zh-CN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RAM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前进行截位得到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</m:acc>
                    <m:r>
                      <a:rPr lang="zh-CN" altLang="en-US" sz="2000" b="1" i="1" dirty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提高并行度</a:t>
                </a:r>
                <a:endParaRPr lang="en-US" altLang="zh-CN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8" y="923907"/>
                <a:ext cx="4910151" cy="2211311"/>
              </a:xfrm>
              <a:prstGeom prst="rect">
                <a:avLst/>
              </a:prstGeom>
              <a:blipFill rotWithShape="1">
                <a:blip r:embed="rId1"/>
                <a:stretch>
                  <a:fillRect l="-5" t="-28" r="1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54990" y="277495"/>
                <a:ext cx="7660882" cy="523216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defRPr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当前工作进展</a:t>
                </a:r>
                <a:r>
                  <a:rPr lang="en-US" altLang="zh-CN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—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sym typeface="+mn-ea"/>
                      </a:rPr>
                      <m:t>𝑺𝑪𝒍𝒐𝒖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𝒅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算法硬件实现方案</a:t>
                </a:r>
                <a:endParaRPr lang="zh-CN" altLang="en-US" sz="28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" y="277495"/>
                <a:ext cx="7660882" cy="523216"/>
              </a:xfrm>
              <a:prstGeom prst="rect">
                <a:avLst/>
              </a:prstGeom>
              <a:blipFill rotWithShape="1">
                <a:blip r:embed="rId2"/>
                <a:stretch>
                  <a:fillRect r="3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5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7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1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4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3" y="3500064"/>
            <a:ext cx="5129312" cy="266903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928" y="2964596"/>
            <a:ext cx="1044612" cy="316245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7706" y="945054"/>
            <a:ext cx="1044611" cy="5181998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1688601" y="6194039"/>
            <a:ext cx="204991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工作流程图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096000" y="6194039"/>
            <a:ext cx="204991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数据流图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238582" y="6194039"/>
            <a:ext cx="204991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地址空间规划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4512" y="38902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01836" y="46496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327594" y="46243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③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588836" y="46243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480409" y="54755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⑤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06167" y="54056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⑥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954032" y="4361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533" y="800711"/>
            <a:ext cx="2894948" cy="53933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69479" y="923907"/>
                <a:ext cx="7454268" cy="499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密钥封装流程，矩阵运算：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endParaRPr lang="en-US" altLang="zh-CN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9" y="923907"/>
                <a:ext cx="7454268" cy="499624"/>
              </a:xfrm>
              <a:prstGeom prst="rect">
                <a:avLst/>
              </a:prstGeom>
              <a:blipFill rotWithShape="1">
                <a:blip r:embed="rId1"/>
                <a:stretch>
                  <a:fillRect l="-4" t="-123" r="4" b="-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54990" y="277495"/>
                <a:ext cx="7660882" cy="523216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defRPr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当前工作进展</a:t>
                </a:r>
                <a:r>
                  <a:rPr lang="en-US" altLang="zh-CN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—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sym typeface="+mn-ea"/>
                      </a:rPr>
                      <m:t>𝑺𝑪𝒍𝒐𝒖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𝒅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算法硬件实现方案</a:t>
                </a:r>
                <a:endParaRPr lang="zh-CN" altLang="en-US" sz="28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" y="277495"/>
                <a:ext cx="7660882" cy="523216"/>
              </a:xfrm>
              <a:prstGeom prst="rect">
                <a:avLst/>
              </a:prstGeom>
              <a:blipFill rotWithShape="1">
                <a:blip r:embed="rId2"/>
                <a:stretch>
                  <a:fillRect r="3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5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7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1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4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8502319" y="6402538"/>
            <a:ext cx="204991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Encaps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数据流图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335516" y="6388232"/>
            <a:ext cx="204991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Encaps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工作流程图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86" y="1423531"/>
            <a:ext cx="4890698" cy="494077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01053" y="1423531"/>
            <a:ext cx="5577046" cy="4979007"/>
            <a:chOff x="768588" y="1967676"/>
            <a:chExt cx="5209510" cy="44348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588" y="1967676"/>
              <a:ext cx="5209510" cy="4434862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4315325" y="24063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①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957845" y="234214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②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791586" y="315227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③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76728" y="252681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④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610391" y="38239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⑤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705725" y="47062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⑥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063288" y="315227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⑥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426413" y="454559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⑦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664627" y="47702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⑨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385431" y="366733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⑩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5698" y="5993328"/>
              <a:ext cx="352425" cy="342900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4582490" y="52893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⑧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6543" y="5591193"/>
              <a:ext cx="352425" cy="342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69479" y="923907"/>
                <a:ext cx="5601405" cy="2029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密钥解封装流程，矩阵运算：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endParaRPr lang="en-US" altLang="zh-CN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步：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比较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{</m:t>
                    </m:r>
                    <m:acc>
                      <m:accPr>
                        <m:chr m:val="̅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{</m:t>
                    </m:r>
                    <m:acc>
                      <m:accPr>
                        <m:chr m:val="̅"/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000" b="1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1" i="1" dirty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==</m:t>
                    </m:r>
                    <m:r>
                      <a:rPr lang="en-US" altLang="zh-CN" sz="2000" b="1" dirty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{</m:t>
                    </m:r>
                    <m:acc>
                      <m:accPr>
                        <m:chr m:val="̅"/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000" b="1" i="1" dirty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000" b="1" i="1" dirty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}</m:t>
                    </m:r>
                    <m:r>
                      <a:rPr lang="zh-CN" altLang="en-US" sz="2000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则解密成功，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𝒔𝒔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𝑺𝑯𝑨𝑲𝑬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𝟐𝟓𝟔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000" b="1" i="1" dirty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acc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；否则解密失败。</a:t>
                </a:r>
                <a:endParaRPr lang="zh-CN" altLang="en-US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9" y="923907"/>
                <a:ext cx="5601405" cy="2029466"/>
              </a:xfrm>
              <a:prstGeom prst="rect">
                <a:avLst/>
              </a:prstGeom>
              <a:blipFill rotWithShape="1">
                <a:blip r:embed="rId1"/>
                <a:stretch>
                  <a:fillRect l="-5" t="-30" r="6" b="-1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54990" y="277495"/>
                <a:ext cx="7660882" cy="523216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defRPr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当前工作进展</a:t>
                </a:r>
                <a:r>
                  <a:rPr lang="en-US" altLang="zh-CN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—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sym typeface="+mn-ea"/>
                      </a:rPr>
                      <m:t>𝑺𝑪𝒍𝒐𝒖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𝒅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算法硬件实现方案</a:t>
                </a:r>
                <a:endParaRPr lang="zh-CN" altLang="en-US" sz="28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" y="277495"/>
                <a:ext cx="7660882" cy="523216"/>
              </a:xfrm>
              <a:prstGeom prst="rect">
                <a:avLst/>
              </a:prstGeom>
              <a:blipFill rotWithShape="1">
                <a:blip r:embed="rId2"/>
                <a:stretch>
                  <a:fillRect r="3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5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7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1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4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8446172" y="6402537"/>
            <a:ext cx="204991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Decaps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数据流图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800068" y="6391799"/>
            <a:ext cx="204991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Decaps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工作流程图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" y="3282667"/>
            <a:ext cx="5178567" cy="2779837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2680023" y="3841554"/>
            <a:ext cx="449323" cy="404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800068" y="37292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30047" y="44110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③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800068" y="550275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④</a:t>
            </a:r>
            <a:r>
              <a:rPr lang="en-US" altLang="zh-CN" b="1" dirty="0">
                <a:solidFill>
                  <a:srgbClr val="FF0000"/>
                </a:solidFill>
              </a:rPr>
              <a:t>~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631" y="5545074"/>
            <a:ext cx="314471" cy="3097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767" y="809471"/>
            <a:ext cx="6077490" cy="56771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413520" y="948659"/>
            <a:ext cx="4223982" cy="48448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27" name="矩形 26"/>
          <p:cNvSpPr/>
          <p:nvPr/>
        </p:nvSpPr>
        <p:spPr>
          <a:xfrm>
            <a:off x="177581" y="782696"/>
            <a:ext cx="6828744" cy="382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中心二项分布（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CBD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）采样电路设计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结构：由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个加法树、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个模减器组成一个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sampler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模块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输入：输入由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Hash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函数生成的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64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位伪随机比特序列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输出：输出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个中心二项分布采样结果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实现思路：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输入拆分：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64bit -&gt; 4×16bit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按位映射：按位数模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的结果对输入数据进行映射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真值求和：映射结果经加法树完成求和操作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分组相减：求和结果相减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54990" y="277495"/>
                <a:ext cx="7349757" cy="523216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defRPr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当前工作进展</a:t>
                </a:r>
                <a:r>
                  <a:rPr lang="en-US" altLang="zh-CN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—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sym typeface="+mn-ea"/>
                      </a:rPr>
                      <m:t>𝑺𝑪𝒍𝒐𝒖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𝒅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算法硬件实现方案</a:t>
                </a:r>
                <a:endParaRPr lang="zh-CN" altLang="en-US" sz="28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" y="277495"/>
                <a:ext cx="7349757" cy="523216"/>
              </a:xfrm>
              <a:prstGeom prst="rect">
                <a:avLst/>
              </a:prstGeom>
              <a:blipFill rotWithShape="1">
                <a:blip r:embed="rId1"/>
                <a:stretch>
                  <a:fillRect r="4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2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6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1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5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19" y="951999"/>
            <a:ext cx="4217773" cy="4844819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8044329" y="5909341"/>
            <a:ext cx="3082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中心二项采样电路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5" y="4658845"/>
            <a:ext cx="6828744" cy="17796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2212228" y="6438457"/>
            <a:ext cx="3082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中心二项分布采样</a:t>
            </a:r>
            <a:endParaRPr lang="zh-CN" altLang="en-US" sz="1600" dirty="0"/>
          </a:p>
        </p:txBody>
      </p:sp>
      <p:sp>
        <p:nvSpPr>
          <p:cNvPr id="10" name="矩形: 圆角 9"/>
          <p:cNvSpPr/>
          <p:nvPr/>
        </p:nvSpPr>
        <p:spPr>
          <a:xfrm>
            <a:off x="6331482" y="5178490"/>
            <a:ext cx="923729" cy="13342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89037" y="4773040"/>
            <a:ext cx="209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十次采样结果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793464" y="4851400"/>
            <a:ext cx="701961" cy="1841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64442" y="5044735"/>
            <a:ext cx="209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输入</a:t>
            </a:r>
            <a:r>
              <a:rPr lang="en-US" altLang="zh-CN" b="1" dirty="0">
                <a:solidFill>
                  <a:srgbClr val="FF0000"/>
                </a:solidFill>
              </a:rPr>
              <a:t>64bit</a:t>
            </a:r>
            <a:r>
              <a:rPr lang="zh-CN" altLang="en-US" b="1" dirty="0">
                <a:solidFill>
                  <a:srgbClr val="FF0000"/>
                </a:solidFill>
              </a:rPr>
              <a:t>伪随机数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p:sp>
        <p:nvSpPr>
          <p:cNvPr id="22" name="矩形 21"/>
          <p:cNvSpPr/>
          <p:nvPr/>
        </p:nvSpPr>
        <p:spPr>
          <a:xfrm>
            <a:off x="213905" y="825905"/>
            <a:ext cx="6509684" cy="29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AESHA3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资源共享电路设计：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支持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AES128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SHAKE256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Look-Up-Table Section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AES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算法的字节代换和列混合乘法运算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Unified XOR Section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AES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算法的列混合异或和轮密钥加运算，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Keccak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θ-1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θ-2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运算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SixIE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Network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Keccak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θ-3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kumimoji="0" lang="el-G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π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kumimoji="0" lang="el-G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χ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kumimoji="0" lang="el-GR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ι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运算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54990" y="277495"/>
                <a:ext cx="7433915" cy="523216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defRPr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当前工作进展</a:t>
                </a:r>
                <a:r>
                  <a:rPr lang="en-US" altLang="zh-CN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—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sym typeface="+mn-ea"/>
                      </a:rPr>
                      <m:t>𝑺𝑪𝒍𝒐𝒖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𝒅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算法硬件实现方案</a:t>
                </a:r>
                <a:endParaRPr lang="zh-CN" altLang="en-US" sz="28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" y="277495"/>
                <a:ext cx="7433915" cy="523216"/>
              </a:xfrm>
              <a:prstGeom prst="rect">
                <a:avLst/>
              </a:prstGeom>
              <a:blipFill rotWithShape="1">
                <a:blip r:embed="rId1"/>
                <a:stretch>
                  <a:fillRect r="8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28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30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32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4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5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6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7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8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3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1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9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533460" y="6490913"/>
                <a:ext cx="30826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𝐴𝐸𝑆𝐻𝐴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zh-CN" altLang="en-US" sz="16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资源共享思路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460" y="6490913"/>
                <a:ext cx="3082658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10" t="-171" r="2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7843789" y="6321636"/>
                <a:ext cx="30826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𝐴𝐸𝑆𝐻𝐴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zh-CN" altLang="en-US" sz="16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资源共享电路结构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789" y="6321636"/>
                <a:ext cx="3082658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9" t="-62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721" y="3849164"/>
            <a:ext cx="2932137" cy="2602972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450802" y="4517229"/>
            <a:ext cx="30556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参考论文：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D. -e. -S. </a:t>
            </a:r>
            <a:r>
              <a:rPr lang="en-US" altLang="zh-CN" sz="1200" dirty="0" err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Kundi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, A. Khalid, A. Aziz, C. Wang, M. O’Neill and W. Liu, "</a:t>
            </a:r>
            <a:r>
              <a:rPr lang="en-US" altLang="zh-CN" sz="12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Resource-Shared Crypto-Coprocessor of AES Enc/Dec With SHA-3</a:t>
            </a:r>
            <a:r>
              <a:rPr lang="en-US" altLang="zh-CN" sz="12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," in IEEE Transactions on Circuits and Systems I: Regular Papers, vol. 67, no. 12, pp. 4869-4882, Dec. 2020 (TCAS-Ⅰ)</a:t>
            </a:r>
            <a:endParaRPr lang="zh-CN" altLang="en-US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886" y="945757"/>
            <a:ext cx="5118465" cy="53707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 3"/>
          <p:cNvGrpSpPr/>
          <p:nvPr/>
        </p:nvGrpSpPr>
        <p:grpSpPr bwMode="auto">
          <a:xfrm>
            <a:off x="0" y="2873375"/>
            <a:ext cx="12212638" cy="1799846"/>
            <a:chOff x="-21102" y="2847433"/>
            <a:chExt cx="12213102" cy="1798954"/>
          </a:xfrm>
        </p:grpSpPr>
        <p:sp>
          <p:nvSpPr>
            <p:cNvPr id="51" name="矩形 50"/>
            <p:cNvSpPr/>
            <p:nvPr/>
          </p:nvSpPr>
          <p:spPr>
            <a:xfrm flipH="1">
              <a:off x="-463" y="2872820"/>
              <a:ext cx="12192463" cy="1251917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691" y="2847433"/>
              <a:ext cx="1273223" cy="1291584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73642" y="3077507"/>
              <a:ext cx="10818358" cy="1568880"/>
            </a:xfrm>
            <a:prstGeom prst="rect">
              <a:avLst/>
            </a:prstGeom>
            <a:noFill/>
          </p:spPr>
          <p:txBody>
            <a:bodyPr wrap="square" lIns="91438" tIns="45719" rIns="91438" bIns="45719">
              <a:spAutoFit/>
            </a:bodyPr>
            <a:lstStyle/>
            <a:p>
              <a:pPr algn="r">
                <a:defRPr/>
              </a:pPr>
              <a:r>
                <a:rPr lang="zh-CN" altLang="en-US" sz="4800" b="1" spc="600" dirty="0">
                  <a:latin typeface="微软雅黑" panose="020B0503020204020204" charset="-122"/>
                  <a:ea typeface="微软雅黑" panose="020B0503020204020204" charset="-122"/>
                </a:rPr>
                <a:t>高性能</a:t>
              </a:r>
              <a:r>
                <a:rPr lang="en-US" altLang="zh-CN" sz="4800" b="1" spc="600" dirty="0">
                  <a:latin typeface="微软雅黑" panose="020B0503020204020204" charset="-122"/>
                  <a:ea typeface="微软雅黑" panose="020B0503020204020204" charset="-122"/>
                </a:rPr>
                <a:t>Frodo</a:t>
              </a:r>
              <a:r>
                <a:rPr lang="zh-CN" altLang="en-US" sz="4800" b="1" spc="600" dirty="0">
                  <a:latin typeface="微软雅黑" panose="020B0503020204020204" charset="-122"/>
                  <a:ea typeface="微软雅黑" panose="020B0503020204020204" charset="-122"/>
                </a:rPr>
                <a:t>实现进展</a:t>
              </a:r>
              <a:endParaRPr lang="zh-CN" altLang="en-US" sz="4800" b="1" spc="6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>
                <a:defRPr/>
              </a:pPr>
              <a:endParaRPr lang="zh-CN" altLang="en-US" sz="4800" b="1" spc="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102" name="组 2"/>
            <p:cNvGrpSpPr/>
            <p:nvPr/>
          </p:nvGrpSpPr>
          <p:grpSpPr bwMode="auto"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103" y="3643898"/>
                <a:ext cx="226899" cy="24289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104" y="3908880"/>
                <a:ext cx="226900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104" y="3121870"/>
                <a:ext cx="226900" cy="24289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897" y="3387645"/>
                <a:ext cx="228487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103" y="2850542"/>
                <a:ext cx="226899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582" y="5445500"/>
            <a:ext cx="5455681" cy="102750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91" y="4623825"/>
            <a:ext cx="5999760" cy="1896476"/>
          </a:xfrm>
          <a:prstGeom prst="rect">
            <a:avLst/>
          </a:prstGeom>
        </p:spPr>
      </p:pic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54990" y="277495"/>
                <a:ext cx="7433915" cy="523216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当前工作进展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  <a:sym typeface="+mn-ea"/>
                  </a:rPr>
                  <a:t>—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charset="-122"/>
                        <a:cs typeface="+mn-cs"/>
                        <a:sym typeface="+mn-ea"/>
                      </a:rPr>
                      <m:t>𝑺𝑪𝒍𝒐𝒖</m:t>
                    </m:r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charset="-122"/>
                            <a:cs typeface="+mn-cs"/>
                            <a:sym typeface="+mn-ea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charset="-122"/>
                            <a:cs typeface="+mn-cs"/>
                            <a:sym typeface="+mn-ea"/>
                          </a:rPr>
                          <m:t>𝒅</m:t>
                        </m:r>
                      </m:e>
                      <m:sup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charset="-122"/>
                            <a:cs typeface="+mn-cs"/>
                            <a:sym typeface="+mn-ea"/>
                          </a:rPr>
                          <m:t>+</m:t>
                        </m:r>
                      </m:sup>
                    </m:sSup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算法硬件实现方案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" y="277495"/>
                <a:ext cx="7433915" cy="523216"/>
              </a:xfrm>
              <a:prstGeom prst="rect">
                <a:avLst/>
              </a:prstGeom>
              <a:blipFill rotWithShape="1">
                <a:blip r:embed="rId3"/>
                <a:stretch>
                  <a:fillRect r="8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28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30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32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4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5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6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7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8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33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1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细黑" panose="02010600040101010101" pitchFamily="2" charset="-122"/>
                    <a:ea typeface="华文细黑" panose="02010600040101010101" pitchFamily="2" charset="-122"/>
                    <a:cs typeface="+mn-cs"/>
                  </a:rPr>
                  <a:t>华中科技大学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细黑" panose="02010600040101010101" pitchFamily="2" charset="-122"/>
                    <a:ea typeface="华文细黑" panose="02010600040101010101" pitchFamily="2" charset="-122"/>
                    <a:cs typeface="+mn-cs"/>
                  </a:rPr>
                  <a:t>Huazhong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9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13904" y="772637"/>
            <a:ext cx="7965362" cy="382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AESHA3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资源共享电路设计：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I-Table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57300" marR="0" lvl="2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T-Box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用于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前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轮运算，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S-Box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用于最后一轮运算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57300" marR="0" lvl="2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查找部分和边沿触发寄存器部分为两阶段流水线架构，每两个时钟周期产生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128bit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输出，用于之后的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Unified XOR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模块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Unified XOR Section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57300" marR="0" lvl="2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运算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并行运算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输出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128bit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结果，至此完成一轮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257300" marR="0" lvl="2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Keccak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运算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分别进行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θ-1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θ-2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运算，顺序执行，输出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160bit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运算结果，用于之后的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SixIE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Network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679" y="3686573"/>
            <a:ext cx="3538484" cy="14016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905" y="811702"/>
            <a:ext cx="3877328" cy="2575972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8386240" y="3367847"/>
            <a:ext cx="3082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I-Table (BRAM1)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电路结构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468592" y="5038562"/>
            <a:ext cx="3082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Unified XOR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电路结构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795299" y="6482426"/>
            <a:ext cx="3082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Unified XOR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仿真波形图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36900" y="6482426"/>
            <a:ext cx="3082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I-Table(BRAM1)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仿真波形图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462" y="5052265"/>
            <a:ext cx="6087818" cy="155574"/>
          </a:xfrm>
          <a:prstGeom prst="rect">
            <a:avLst/>
          </a:prstGeom>
          <a:noFill/>
          <a:ln w="38100">
            <a:solidFill>
              <a:srgbClr val="FF151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2487" y="5893541"/>
            <a:ext cx="5727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每两个时钟周期</a:t>
            </a:r>
            <a:r>
              <a:rPr lang="zh-CN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执行一轮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字节代换和列混合乘法运算，产生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128bit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输出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0434" y="6235075"/>
            <a:ext cx="6145913" cy="155574"/>
          </a:xfrm>
          <a:prstGeom prst="rect">
            <a:avLst/>
          </a:prstGeom>
          <a:noFill/>
          <a:ln w="38100">
            <a:solidFill>
              <a:srgbClr val="FF151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54981" y="5197310"/>
            <a:ext cx="4200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输入</a:t>
            </a:r>
            <a:r>
              <a:rPr lang="en-US" altLang="zh-CN" sz="14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32bit</a:t>
            </a:r>
            <a:r>
              <a:rPr lang="zh-CN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，每</a:t>
            </a:r>
            <a:r>
              <a:rPr lang="en-US" altLang="zh-CN" sz="14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8bit</a:t>
            </a:r>
            <a:r>
              <a:rPr lang="zh-CN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 sz="14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1bit</a:t>
            </a:r>
            <a:r>
              <a:rPr lang="zh-CN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4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T/S</a:t>
            </a:r>
            <a:r>
              <a:rPr lang="zh-CN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信号拼接后用于寻址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01220" y="5839142"/>
            <a:ext cx="2023444" cy="651191"/>
          </a:xfrm>
          <a:prstGeom prst="rect">
            <a:avLst/>
          </a:prstGeom>
          <a:noFill/>
          <a:ln w="28575">
            <a:solidFill>
              <a:srgbClr val="FF151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678530" y="5839142"/>
            <a:ext cx="2183498" cy="655838"/>
          </a:xfrm>
          <a:prstGeom prst="rect">
            <a:avLst/>
          </a:prstGeom>
          <a:noFill/>
          <a:ln w="28575">
            <a:solidFill>
              <a:srgbClr val="FF151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651360" y="5580263"/>
            <a:ext cx="20889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AES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运算，输出</a:t>
            </a:r>
            <a:r>
              <a:rPr lang="en-US" altLang="zh-CN" sz="12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256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bit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9776942" y="5579471"/>
            <a:ext cx="2183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执行</a:t>
            </a:r>
            <a:r>
              <a:rPr lang="en-US" altLang="zh-CN" sz="1200" b="1" dirty="0">
                <a:solidFill>
                  <a:srgbClr val="FF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Keccak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运算，输出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160bit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3</a:t>
            </a:r>
            <a:endParaRPr lang="zh-CN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59238" y="738498"/>
                <a:ext cx="11980361" cy="2807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存在问题：</a:t>
                </a:r>
                <a:endParaRPr lang="en-US" altLang="zh-CN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不同安全等级下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参数大小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不一致</a:t>
                </a:r>
                <a:endParaRPr lang="en-US" altLang="zh-CN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𝒔𝒆𝒆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的生成方式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不同，文档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使用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AES-256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，代码使用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SHAKE-256</a:t>
                </a:r>
                <a:endParaRPr lang="en-US" altLang="zh-CN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矩阵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的生成方式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不同，文档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使用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SM3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，文档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未给出明确规定，代码中使用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AES-128</a:t>
                </a:r>
                <a:endParaRPr lang="en-US" altLang="zh-CN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文档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中使用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SHA3-256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SHA3-512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的地方对公钥和明文进行的哈希操作，代码中均使用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SHAKE-256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作为替代</a:t>
                </a:r>
                <a:endParaRPr lang="en-US" altLang="zh-CN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8" y="738498"/>
                <a:ext cx="11980361" cy="2807948"/>
              </a:xfrm>
              <a:prstGeom prst="rect">
                <a:avLst/>
              </a:prstGeom>
              <a:blipFill rotWithShape="1">
                <a:blip r:embed="rId1"/>
                <a:stretch>
                  <a:fillRect l="-2" t="-22" r="5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54990" y="277495"/>
                <a:ext cx="7295615" cy="523216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defRPr/>
                </a:pPr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当前工作进展</a:t>
                </a:r>
                <a:r>
                  <a:rPr lang="en-US" altLang="zh-CN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—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sym typeface="+mn-ea"/>
                      </a:rPr>
                      <m:t>𝑺𝑪𝒍𝒐𝒖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𝒅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+mn-ea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chemeClr val="tx2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算法硬件实现方案</a:t>
                </a:r>
                <a:endParaRPr lang="zh-CN" altLang="en-US" sz="28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0" y="277495"/>
                <a:ext cx="7295615" cy="523216"/>
              </a:xfrm>
              <a:prstGeom prst="rect">
                <a:avLst/>
              </a:prstGeom>
              <a:blipFill rotWithShape="1">
                <a:blip r:embed="rId2"/>
                <a:stretch>
                  <a:fillRect r="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5093543" y="738500"/>
                <a:ext cx="7039219" cy="988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注：</a:t>
                </a:r>
                <a:endParaRPr lang="en-US" altLang="zh-CN" sz="1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文档</a:t>
                </a:r>
                <a:r>
                  <a:rPr lang="en-US" altLang="zh-CN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《</a:t>
                </a:r>
                <a14:m>
                  <m:oMath xmlns:m="http://schemas.openxmlformats.org/officeDocument/2006/math">
                    <m:r>
                      <a:rPr lang="en-US" altLang="zh-CN" sz="1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𝑺𝑪𝒍𝒐𝒖𝒅</m:t>
                    </m:r>
                  </m:oMath>
                </a14:m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：基于</a:t>
                </a:r>
                <a:r>
                  <a:rPr lang="en-US" altLang="zh-CN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LWE</a:t>
                </a:r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的加密与密钥封装算法</a:t>
                </a:r>
                <a:r>
                  <a:rPr lang="en-US" altLang="zh-CN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》</a:t>
                </a:r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2019</a:t>
                </a:r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）</a:t>
                </a:r>
                <a:endParaRPr lang="en-US" altLang="zh-CN" sz="1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文档</a:t>
                </a:r>
                <a:r>
                  <a:rPr lang="en-US" altLang="zh-CN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《</a:t>
                </a:r>
                <a14:m>
                  <m:oMath xmlns:m="http://schemas.openxmlformats.org/officeDocument/2006/math">
                    <m:r>
                      <a:rPr lang="en-US" altLang="zh-CN" sz="1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𝑺𝑪𝒍𝒐𝒖</m:t>
                    </m:r>
                    <m:sSup>
                      <m:sSupPr>
                        <m:ctrlPr>
                          <a:rPr lang="en-US" altLang="zh-CN" sz="1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zh-CN" sz="10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zh-CN" altLang="en-US" sz="1000" b="1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en-US" altLang="zh-CN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A Lightweight LWE-based KEM without Ring/Module Structure》</a:t>
                </a:r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2024</a:t>
                </a:r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）</a:t>
                </a:r>
                <a:endParaRPr lang="en-US" altLang="zh-CN" sz="1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1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代码：</a:t>
                </a:r>
                <a14:m>
                  <m:oMath xmlns:m="http://schemas.openxmlformats.org/officeDocument/2006/math">
                    <m:r>
                      <a:rPr lang="en-US" altLang="zh-CN" sz="1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𝑺𝑪𝒍𝒐𝒖𝒅</m:t>
                    </m:r>
                    <m:r>
                      <a:rPr lang="en-US" altLang="zh-CN" sz="1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𝒑𝒍𝒖𝒔</m:t>
                    </m:r>
                    <m:r>
                      <a:rPr lang="en-US" altLang="zh-CN" sz="1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_</m:t>
                    </m:r>
                    <m:r>
                      <a:rPr lang="en-US" altLang="zh-CN" sz="10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𝟎𝟗𝟏𝟔</m:t>
                    </m:r>
                  </m:oMath>
                </a14:m>
                <a:endParaRPr lang="en-US" altLang="zh-CN" sz="1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543" y="738500"/>
                <a:ext cx="7039219" cy="988476"/>
              </a:xfrm>
              <a:prstGeom prst="rect">
                <a:avLst/>
              </a:prstGeom>
              <a:blipFill rotWithShape="1">
                <a:blip r:embed="rId3"/>
                <a:stretch>
                  <a:fillRect l="-3" t="-64" r="6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3"/>
              <p:cNvGraphicFramePr>
                <a:graphicFrameLocks noGrp="1"/>
              </p:cNvGraphicFramePr>
              <p:nvPr/>
            </p:nvGraphicFramePr>
            <p:xfrm>
              <a:off x="235743" y="3815055"/>
              <a:ext cx="8491161" cy="301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3023"/>
                    <a:gridCol w="1213023"/>
                    <a:gridCol w="1213023"/>
                    <a:gridCol w="1213023"/>
                    <a:gridCol w="1213023"/>
                    <a:gridCol w="1213023"/>
                    <a:gridCol w="1213023"/>
                  </a:tblGrid>
                  <a:tr h="311626">
                    <a:tc rowSpan="2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𝑺𝑪𝒍𝒐𝒖𝒅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𝟏𝟐𝟖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𝑺𝑪𝒍𝒐𝒖𝒅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𝟏𝟗𝟐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𝑺𝑪𝒍𝒐𝒖𝒅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𝟐𝟓𝟔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 hMerge="1">
                      <a:tcPr/>
                    </a:tc>
                  </a:tr>
                  <a:tr h="311626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code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doc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code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doc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code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doc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1162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1162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4096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512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4096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2048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4096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2048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1162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(512,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128</a:t>
                          </a:r>
                          <a:r>
                            <a:rPr lang="en-US" altLang="zh-CN" sz="1600" dirty="0"/>
                            <a:t>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(512,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256</a:t>
                          </a:r>
                          <a:r>
                            <a:rPr lang="en-US" altLang="zh-CN" sz="1600" dirty="0"/>
                            <a:t>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(4096,256)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(2048,1024)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(1024,256)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(1024,256)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1162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(600,600)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(640,640)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(928,896)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(900,900)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1136</a:t>
                          </a:r>
                          <a:r>
                            <a:rPr lang="en-US" altLang="zh-CN" sz="1600" dirty="0"/>
                            <a:t>,1120)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1120</a:t>
                          </a:r>
                          <a:r>
                            <a:rPr lang="en-US" altLang="zh-CN" sz="1600" dirty="0"/>
                            <a:t>,1120)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1162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acc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(8,8)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(8,8)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(8,8)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(8,8)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(12,11)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(12,11)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1162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160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224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225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280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280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1162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zh-CN" altLang="en-US" sz="1600" dirty="0">
                              <a:solidFill>
                                <a:srgbClr val="FF0000"/>
                              </a:solidFill>
                            </a:rPr>
                            <a:t>、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zh-CN" altLang="en-US" sz="1600" dirty="0">
                              <a:solidFill>
                                <a:srgbClr val="FF0000"/>
                              </a:solidFill>
                            </a:rPr>
                            <a:t>、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3"/>
              <p:cNvGraphicFramePr>
                <a:graphicFrameLocks noGrp="1"/>
              </p:cNvGraphicFramePr>
              <p:nvPr/>
            </p:nvGraphicFramePr>
            <p:xfrm>
              <a:off x="235743" y="3815055"/>
              <a:ext cx="8491161" cy="3017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3023"/>
                    <a:gridCol w="1213023"/>
                    <a:gridCol w="1213023"/>
                    <a:gridCol w="1213023"/>
                    <a:gridCol w="1213023"/>
                    <a:gridCol w="1213023"/>
                    <a:gridCol w="1213023"/>
                  </a:tblGrid>
                  <a:tr h="335280">
                    <a:tc rowSpan="2">
                      <a:txBody>
                        <a:bodyPr/>
                        <a:lstStyle/>
                        <a:p>
                          <a:endParaRPr lang="zh-CN" altLang="en-US" sz="1600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</a:tr>
                  <a:tr h="311626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code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doc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code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doc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code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doc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4096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4096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512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4096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2048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4096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2048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(512,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128</a:t>
                          </a:r>
                          <a:r>
                            <a:rPr lang="en-US" altLang="zh-CN" sz="1600" dirty="0"/>
                            <a:t>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(512,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256</a:t>
                          </a:r>
                          <a:r>
                            <a:rPr lang="en-US" altLang="zh-CN" sz="1600" dirty="0"/>
                            <a:t>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(4096,256)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(2048,1024)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(1024,256)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(1024,256)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(600,600)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(640,640)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(928,896)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(900,900)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1136</a:t>
                          </a:r>
                          <a:r>
                            <a:rPr lang="en-US" altLang="zh-CN" sz="1600" dirty="0"/>
                            <a:t>,1120)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1120</a:t>
                          </a:r>
                          <a:r>
                            <a:rPr lang="en-US" altLang="zh-CN" sz="1600" dirty="0"/>
                            <a:t>,1120)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(8,8)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(8,8)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(8,8)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(8,8)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(12,11)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(12,11)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150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160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224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225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280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280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zh-CN" altLang="en-US" sz="1600" dirty="0">
                              <a:solidFill>
                                <a:srgbClr val="FF0000"/>
                              </a:solidFill>
                            </a:rPr>
                            <a:t>、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r>
                            <a:rPr lang="zh-CN" altLang="en-US" sz="1600" dirty="0">
                              <a:solidFill>
                                <a:srgbClr val="FF0000"/>
                              </a:solidFill>
                            </a:rPr>
                            <a:t>、</a:t>
                          </a:r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1958415" y="3482559"/>
                <a:ext cx="48202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</a:rPr>
                      <m:t>𝑆𝐶𝑙𝑜𝑢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算法不同安全等级下代码与文档参数对比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415" y="3482559"/>
                <a:ext cx="4820255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2" t="-65" r="1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535" y="3916998"/>
            <a:ext cx="1419196" cy="13795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3329" y="3916998"/>
            <a:ext cx="1134183" cy="13795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2681" y="5411066"/>
            <a:ext cx="1112501" cy="144693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3390" y="5670216"/>
            <a:ext cx="1324122" cy="9815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 3"/>
          <p:cNvGrpSpPr/>
          <p:nvPr/>
        </p:nvGrpSpPr>
        <p:grpSpPr bwMode="auto">
          <a:xfrm>
            <a:off x="0" y="2873375"/>
            <a:ext cx="12212638" cy="1797368"/>
            <a:chOff x="-21102" y="2847433"/>
            <a:chExt cx="12213102" cy="1796477"/>
          </a:xfrm>
        </p:grpSpPr>
        <p:sp>
          <p:nvSpPr>
            <p:cNvPr id="51" name="矩形 50"/>
            <p:cNvSpPr/>
            <p:nvPr/>
          </p:nvSpPr>
          <p:spPr>
            <a:xfrm flipH="1">
              <a:off x="-463" y="2872820"/>
              <a:ext cx="12192463" cy="1251917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691" y="2847433"/>
              <a:ext cx="1273223" cy="1291584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000" dirty="0"/>
                <a:t>4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73642" y="3077507"/>
              <a:ext cx="10818358" cy="1566403"/>
            </a:xfrm>
            <a:prstGeom prst="rect">
              <a:avLst/>
            </a:prstGeom>
            <a:noFill/>
          </p:spPr>
          <p:txBody>
            <a:bodyPr wrap="square" lIns="91438" tIns="45719" rIns="91438" bIns="45719">
              <a:spAutoFit/>
            </a:bodyPr>
            <a:lstStyle/>
            <a:p>
              <a:pPr algn="r">
                <a:defRPr/>
              </a:pPr>
              <a:r>
                <a:rPr lang="en-US" altLang="zh-CN" sz="4800" b="1" spc="600" dirty="0" err="1">
                  <a:latin typeface="微软雅黑" panose="020B0503020204020204" charset="-122"/>
                  <a:ea typeface="微软雅黑" panose="020B0503020204020204" charset="-122"/>
                </a:rPr>
                <a:t>Kyber</a:t>
              </a:r>
              <a:r>
                <a:rPr lang="zh-CN" altLang="en-US" sz="4800" b="1" spc="600" dirty="0">
                  <a:latin typeface="微软雅黑" panose="020B0503020204020204" charset="-122"/>
                  <a:ea typeface="微软雅黑" panose="020B0503020204020204" charset="-122"/>
                </a:rPr>
                <a:t>工作进展</a:t>
              </a:r>
              <a:endParaRPr lang="zh-CN" altLang="en-US" sz="4800" b="1" spc="6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>
                <a:defRPr/>
              </a:pPr>
              <a:endParaRPr lang="zh-CN" altLang="en-US" sz="4800" b="1" spc="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102" name="组 2"/>
            <p:cNvGrpSpPr/>
            <p:nvPr/>
          </p:nvGrpSpPr>
          <p:grpSpPr bwMode="auto"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103" y="3643898"/>
                <a:ext cx="226899" cy="24289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104" y="3908880"/>
                <a:ext cx="226900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104" y="3121870"/>
                <a:ext cx="226900" cy="24289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897" y="3387645"/>
                <a:ext cx="228487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103" y="2850542"/>
                <a:ext cx="226899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当前工作进展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4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8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10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12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3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4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7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9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7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247401" y="747509"/>
            <a:ext cx="6629853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系统架构</a:t>
            </a:r>
            <a:endParaRPr 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524" y="1183864"/>
            <a:ext cx="11046928" cy="865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提出高能效可重构芯片架构，实现了后量子密码</a:t>
            </a:r>
            <a:r>
              <a:rPr lang="en-US" altLang="zh-CN" b="1" dirty="0" err="1">
                <a:latin typeface="微软雅黑" panose="020B0503020204020204" charset="-122"/>
                <a:ea typeface="微软雅黑" panose="020B0503020204020204" charset="-122"/>
              </a:rPr>
              <a:t>Kyber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算法多样化安全参数的高效兼容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针对随机数生成、多功能采样器与NTT等核心运算单元设计</a:t>
            </a:r>
            <a:r>
              <a:rPr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定制化微指令集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0" name="对象 19"/>
          <p:cNvGraphicFramePr/>
          <p:nvPr/>
        </p:nvGraphicFramePr>
        <p:xfrm>
          <a:off x="478155" y="1764030"/>
          <a:ext cx="6498590" cy="5093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6957060" imgH="4479925" progId="Visio.Drawing.15">
                  <p:embed/>
                </p:oleObj>
              </mc:Choice>
              <mc:Fallback>
                <p:oleObj name="" r:id="rId1" imgW="6957060" imgH="4479925" progId="Visio.Drawing.15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8155" y="1764030"/>
                        <a:ext cx="6498590" cy="5093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/>
          <p:nvPr/>
        </p:nvGraphicFramePr>
        <p:xfrm>
          <a:off x="6976745" y="2110740"/>
          <a:ext cx="4685030" cy="433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2220595" imgH="1886585" progId="Visio.Drawing.15">
                  <p:embed/>
                </p:oleObj>
              </mc:Choice>
              <mc:Fallback>
                <p:oleObj name="" r:id="rId3" imgW="2220595" imgH="1886585" progId="Visio.Drawing.15">
                  <p:embed/>
                  <p:pic>
                    <p:nvPicPr>
                      <p:cNvPr id="0" name="对象 2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6745" y="2110740"/>
                        <a:ext cx="4685030" cy="433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28" name="矩形 27"/>
          <p:cNvSpPr/>
          <p:nvPr/>
        </p:nvSpPr>
        <p:spPr>
          <a:xfrm>
            <a:off x="-249" y="739889"/>
            <a:ext cx="6629853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可重构多项式逻辑单元(PLU)奇偶运算阵列</a:t>
            </a:r>
            <a:endParaRPr 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2900" y="1193800"/>
            <a:ext cx="575246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Clr>
                <a:schemeClr val="tx1"/>
              </a:buClr>
              <a:buFont typeface="Wingdings" panose="05000000000000000000" charset="0"/>
              <a:buChar char="p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使用基于</a:t>
            </a:r>
            <a:r>
              <a:rPr 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查找表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的模乘器以达到高硬件效率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Clr>
                <a:schemeClr val="tx1"/>
              </a:buClr>
              <a:buFont typeface="Wingdings" panose="05000000000000000000" charset="0"/>
              <a:buChar char="p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通过选择器的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选通重构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实现不同的硬件结构和算术功能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Clr>
                <a:schemeClr val="tx1"/>
              </a:buClr>
              <a:buFont typeface="Wingdings" panose="05000000000000000000" charset="0"/>
              <a:buChar char="p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采用基于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Karatsuba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的硬件结构加速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Kyber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PWM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运算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3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3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3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8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1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2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7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9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当前工作进展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5" name="对象 14"/>
          <p:cNvGraphicFramePr/>
          <p:nvPr/>
        </p:nvGraphicFramePr>
        <p:xfrm>
          <a:off x="6326505" y="786765"/>
          <a:ext cx="5100320" cy="4396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3275330" imgH="2525395" progId="Visio.Drawing.15">
                  <p:embed/>
                </p:oleObj>
              </mc:Choice>
              <mc:Fallback>
                <p:oleObj name="" r:id="rId1" imgW="3275330" imgH="2525395" progId="Visio.Drawing.15">
                  <p:embed/>
                  <p:pic>
                    <p:nvPicPr>
                      <p:cNvPr id="0" name="对象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26505" y="786765"/>
                        <a:ext cx="5100320" cy="4396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/>
          <p:nvPr/>
        </p:nvGraphicFramePr>
        <p:xfrm>
          <a:off x="6326505" y="5203825"/>
          <a:ext cx="5041265" cy="124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110865" imgH="638810" progId="Visio.Drawing.15">
                  <p:embed/>
                </p:oleObj>
              </mc:Choice>
              <mc:Fallback>
                <p:oleObj name="" r:id="rId3" imgW="3110865" imgH="638810" progId="Visio.Drawing.15">
                  <p:embed/>
                  <p:pic>
                    <p:nvPicPr>
                      <p:cNvPr id="0" name="对象 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6505" y="5203825"/>
                        <a:ext cx="5041265" cy="1242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组合 43"/>
          <p:cNvGrpSpPr/>
          <p:nvPr/>
        </p:nvGrpSpPr>
        <p:grpSpPr>
          <a:xfrm>
            <a:off x="218440" y="3472180"/>
            <a:ext cx="5790565" cy="3004820"/>
            <a:chOff x="0" y="2620753"/>
            <a:chExt cx="5062516" cy="2387099"/>
          </a:xfrm>
        </p:grpSpPr>
        <p:graphicFrame>
          <p:nvGraphicFramePr>
            <p:cNvPr id="45" name="对象 44"/>
            <p:cNvGraphicFramePr>
              <a:graphicFrameLocks noChangeAspect="1"/>
            </p:cNvGraphicFramePr>
            <p:nvPr/>
          </p:nvGraphicFramePr>
          <p:xfrm>
            <a:off x="1486190" y="2645573"/>
            <a:ext cx="3576326" cy="924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AxMath" r:id="rId5" imgW="914400" imgH="914400" progId="Equation.AxMath">
                    <p:embed/>
                  </p:oleObj>
                </mc:Choice>
                <mc:Fallback>
                  <p:oleObj name="AxMath" r:id="rId5" imgW="914400" imgH="914400" progId="Equation.AxMath">
                    <p:embed/>
                    <p:pic>
                      <p:nvPicPr>
                        <p:cNvPr id="0" name="对象 4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486190" y="2645573"/>
                          <a:ext cx="3576326" cy="924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对象 46"/>
            <p:cNvGraphicFramePr>
              <a:graphicFrameLocks noChangeAspect="1"/>
            </p:cNvGraphicFramePr>
            <p:nvPr/>
          </p:nvGraphicFramePr>
          <p:xfrm>
            <a:off x="1503560" y="3947611"/>
            <a:ext cx="2998737" cy="631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AxMath" r:id="rId7" imgW="914400" imgH="914400" progId="Equation.AxMath">
                    <p:embed/>
                  </p:oleObj>
                </mc:Choice>
                <mc:Fallback>
                  <p:oleObj name="AxMath" r:id="rId7" imgW="914400" imgH="914400" progId="Equation.AxMath">
                    <p:embed/>
                    <p:pic>
                      <p:nvPicPr>
                        <p:cNvPr id="0" name="对象 4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03560" y="3947611"/>
                          <a:ext cx="2998737" cy="6316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圆角矩形 1"/>
            <p:cNvSpPr/>
            <p:nvPr/>
          </p:nvSpPr>
          <p:spPr>
            <a:xfrm>
              <a:off x="1488659" y="3545606"/>
              <a:ext cx="2479176" cy="334687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altLang="zh-CN" sz="16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charset="-122"/>
                </a:rPr>
                <a:t>5 multiplications </a:t>
              </a:r>
              <a:endParaRPr lang="en-US" altLang="zh-CN" sz="1600" b="1" kern="0" dirty="0">
                <a:solidFill>
                  <a:prstClr val="white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50" name="圆角矩形 1"/>
            <p:cNvSpPr/>
            <p:nvPr/>
          </p:nvSpPr>
          <p:spPr>
            <a:xfrm>
              <a:off x="1488658" y="4627936"/>
              <a:ext cx="2479177" cy="355532"/>
            </a:xfrm>
            <a:prstGeom prst="roundRect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altLang="zh-CN" sz="1600" b="1" kern="0" dirty="0">
                  <a:solidFill>
                    <a:srgbClr val="FF0000"/>
                  </a:solidFill>
                  <a:latin typeface="Verdana" panose="020B0604030504040204"/>
                  <a:ea typeface="微软雅黑" panose="020B0503020204020204" charset="-122"/>
                </a:rPr>
                <a:t>4</a:t>
              </a:r>
              <a:r>
                <a:rPr lang="en-US" altLang="zh-CN" sz="1600" b="1" kern="0" dirty="0">
                  <a:solidFill>
                    <a:prstClr val="white"/>
                  </a:solidFill>
                  <a:latin typeface="Verdana" panose="020B0604030504040204"/>
                  <a:ea typeface="微软雅黑" panose="020B0503020204020204" charset="-122"/>
                </a:rPr>
                <a:t> multiplications</a:t>
              </a:r>
              <a:endParaRPr lang="en-US" altLang="zh-CN" sz="1600" b="1" kern="0" dirty="0">
                <a:solidFill>
                  <a:prstClr val="white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51" name="箭头: 右弧形 43"/>
            <p:cNvSpPr/>
            <p:nvPr/>
          </p:nvSpPr>
          <p:spPr>
            <a:xfrm flipH="1">
              <a:off x="679950" y="3609553"/>
              <a:ext cx="771526" cy="1398299"/>
            </a:xfrm>
            <a:prstGeom prst="curvedLeftArrow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prstClr val="black"/>
                </a:solidFill>
                <a:latin typeface="Verdana" panose="020B0604030504040204"/>
                <a:ea typeface="微软雅黑" panose="020B050302020402020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47927" y="4092790"/>
              <a:ext cx="1011563" cy="2678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1600" dirty="0">
                  <a:latin typeface="+mn-ea"/>
                  <a:ea typeface="+mn-ea"/>
                </a:rPr>
                <a:t>Karatsuba: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2620753"/>
              <a:ext cx="1451476" cy="463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+mn-ea"/>
                  <a:cs typeface="Arial" panose="020B0604020202020204" pitchFamily="34" charset="0"/>
                </a:rPr>
                <a:t>多项式点乘</a:t>
              </a:r>
              <a:r>
                <a:rPr lang="en-US" altLang="zh-CN" sz="1600" dirty="0">
                  <a:latin typeface="+mn-ea"/>
                  <a:cs typeface="Arial" panose="020B0604020202020204" pitchFamily="34" charset="0"/>
                </a:rPr>
                <a:t>PWM:</a:t>
              </a:r>
              <a:endParaRPr lang="zh-CN" altLang="en-US" sz="1600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445293" y="4270910"/>
              <a:ext cx="429477" cy="3083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6" name="矩形 55"/>
            <p:cNvSpPr/>
            <p:nvPr/>
          </p:nvSpPr>
          <p:spPr>
            <a:xfrm>
              <a:off x="2648008" y="3910022"/>
              <a:ext cx="386658" cy="308317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7" name="矩形 56"/>
            <p:cNvSpPr/>
            <p:nvPr/>
          </p:nvSpPr>
          <p:spPr>
            <a:xfrm>
              <a:off x="1956889" y="3922974"/>
              <a:ext cx="429477" cy="3083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8" name="矩形 57"/>
            <p:cNvSpPr/>
            <p:nvPr/>
          </p:nvSpPr>
          <p:spPr>
            <a:xfrm>
              <a:off x="4035575" y="4263418"/>
              <a:ext cx="386658" cy="308317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28" name="矩形 27"/>
          <p:cNvSpPr/>
          <p:nvPr/>
        </p:nvSpPr>
        <p:spPr>
          <a:xfrm>
            <a:off x="0" y="808355"/>
            <a:ext cx="1062799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支持多种采样器的系数生成单元</a:t>
            </a:r>
            <a:endParaRPr 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当前工作进展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Kyber与Dilithium硬件实现方案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3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3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3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8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1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2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7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7" name="TextBox 6"/>
          <p:cNvSpPr txBox="1"/>
          <p:nvPr/>
        </p:nvSpPr>
        <p:spPr>
          <a:xfrm>
            <a:off x="560705" y="1476375"/>
            <a:ext cx="5640070" cy="2596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系数生成单元由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SHA-3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模块和多种采样器构成，以支持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Kyber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所需要的各种采样类型。</a:t>
            </a:r>
            <a:endParaRPr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SHA-3算法：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NIST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2015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年发布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FIPS-202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文件，将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SHA-3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算法规范为新一代哈希函数标准。</a:t>
            </a:r>
            <a:r>
              <a:rPr dirty="0">
                <a:latin typeface="微软雅黑" panose="020B0503020204020204" charset="-122"/>
                <a:ea typeface="微软雅黑" panose="020B0503020204020204" charset="-122"/>
              </a:rPr>
              <a:t>其实现依赖于KECCAK核对输入的消息进行轮运算，取特定的长度作为哈希摘要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376670" y="889000"/>
            <a:ext cx="4942205" cy="3345815"/>
            <a:chOff x="9519" y="1708"/>
            <a:chExt cx="9440" cy="8215"/>
          </a:xfrm>
        </p:grpSpPr>
        <p:grpSp>
          <p:nvGrpSpPr>
            <p:cNvPr id="20" name="组合 19"/>
            <p:cNvGrpSpPr/>
            <p:nvPr/>
          </p:nvGrpSpPr>
          <p:grpSpPr>
            <a:xfrm>
              <a:off x="9519" y="1708"/>
              <a:ext cx="9440" cy="8209"/>
              <a:chOff x="9519" y="1708"/>
              <a:chExt cx="9440" cy="8209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9519" y="1710"/>
                <a:ext cx="9440" cy="8207"/>
                <a:chOff x="9519" y="1710"/>
                <a:chExt cx="9440" cy="8207"/>
              </a:xfrm>
            </p:grpSpPr>
            <p:graphicFrame>
              <p:nvGraphicFramePr>
                <p:cNvPr id="11" name="对象 10"/>
                <p:cNvGraphicFramePr>
                  <a:graphicFrameLocks noChangeAspect="1"/>
                </p:cNvGraphicFramePr>
                <p:nvPr/>
              </p:nvGraphicFramePr>
              <p:xfrm>
                <a:off x="9519" y="1710"/>
                <a:ext cx="9441" cy="38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2" name="" r:id="rId1" imgW="6793865" imgH="2615565" progId="Visio.Drawing.15">
                        <p:embed/>
                      </p:oleObj>
                    </mc:Choice>
                    <mc:Fallback>
                      <p:oleObj name="" r:id="rId1" imgW="6793865" imgH="2615565" progId="Visio.Drawing.15">
                        <p:embed/>
                        <p:pic>
                          <p:nvPicPr>
                            <p:cNvPr id="0" name="对象 10"/>
                            <p:cNvPicPr/>
                            <p:nvPr/>
                          </p:nvPicPr>
                          <p:blipFill>
                            <a:blip r:embed="rId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19" y="1710"/>
                              <a:ext cx="9441" cy="38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13" name="直接连接符 12"/>
                <p:cNvCxnSpPr/>
                <p:nvPr/>
              </p:nvCxnSpPr>
              <p:spPr>
                <a:xfrm flipH="1">
                  <a:off x="11272" y="5082"/>
                  <a:ext cx="1247" cy="67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C00000">
                      <a:alpha val="70000"/>
                    </a:srgbClr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4" name="圆角矩形 13"/>
                <p:cNvSpPr/>
                <p:nvPr/>
              </p:nvSpPr>
              <p:spPr>
                <a:xfrm>
                  <a:off x="12519" y="2869"/>
                  <a:ext cx="671" cy="2225"/>
                </a:xfrm>
                <a:prstGeom prst="roundRect">
                  <a:avLst>
                    <a:gd name="adj" fmla="val 4988"/>
                  </a:avLst>
                </a:prstGeom>
                <a:noFill/>
                <a:ln w="19050" cap="flat" cmpd="sng" algn="ctr">
                  <a:solidFill>
                    <a:srgbClr val="C00000">
                      <a:alpha val="70000"/>
                    </a:srgbClr>
                  </a:solidFill>
                  <a:prstDash val="solid"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472C4"/>
                      </a:solidFill>
                    </a14:hiddenFill>
                  </a:ext>
                </a:extLst>
              </p:spPr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ysClr val="window" lastClr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</a:endParaRPr>
                </a:p>
              </p:txBody>
            </p:sp>
            <p:cxnSp>
              <p:nvCxnSpPr>
                <p:cNvPr id="15" name="直接连接符 14"/>
                <p:cNvCxnSpPr/>
                <p:nvPr/>
              </p:nvCxnSpPr>
              <p:spPr>
                <a:xfrm>
                  <a:off x="13199" y="5082"/>
                  <a:ext cx="1021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C00000">
                      <a:alpha val="70000"/>
                    </a:srgbClr>
                  </a:solidFill>
                  <a:prstDash val="solid"/>
                  <a:miter lim="800000"/>
                </a:ln>
                <a:effectLst/>
              </p:spPr>
            </p:cxnSp>
            <p:graphicFrame>
              <p:nvGraphicFramePr>
                <p:cNvPr id="16" name="对象 15"/>
                <p:cNvGraphicFramePr>
                  <a:graphicFrameLocks noChangeAspect="1"/>
                </p:cNvGraphicFramePr>
                <p:nvPr/>
              </p:nvGraphicFramePr>
              <p:xfrm>
                <a:off x="10138" y="5713"/>
                <a:ext cx="8459" cy="420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" name="" r:id="rId3" imgW="4965065" imgH="2487295" progId="Visio.Drawing.15">
                        <p:embed/>
                      </p:oleObj>
                    </mc:Choice>
                    <mc:Fallback>
                      <p:oleObj name="" r:id="rId3" imgW="4965065" imgH="2487295" progId="Visio.Drawing.15">
                        <p:embed/>
                        <p:pic>
                          <p:nvPicPr>
                            <p:cNvPr id="0" name="对象 15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138" y="5713"/>
                              <a:ext cx="8459" cy="420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 useBgFill="1">
            <p:nvSpPr>
              <p:cNvPr id="12" name="矩形 11"/>
              <p:cNvSpPr/>
              <p:nvPr/>
            </p:nvSpPr>
            <p:spPr>
              <a:xfrm>
                <a:off x="10480" y="1708"/>
                <a:ext cx="7066" cy="90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marL="0" lvl="1" algn="ctr" defTabSz="0">
                  <a:spcBef>
                    <a:spcPct val="20000"/>
                  </a:spcBef>
                  <a:buClr>
                    <a:prstClr val="black"/>
                  </a:buClr>
                  <a:buSzPct val="100000"/>
                  <a:defRPr/>
                </a:pPr>
                <a:r>
                  <a:rPr lang="en-US" altLang="zh-CN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sz="1400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ECCAK</a:t>
                </a:r>
                <a:r>
                  <a:rPr lang="zh-CN" altLang="en-US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核（</a:t>
                </a:r>
                <a:r>
                  <a:rPr lang="en-US" altLang="zh-CN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Sponge</a:t>
                </a:r>
                <a:r>
                  <a:rPr lang="zh-CN" altLang="en-US" b="1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结构）</a:t>
                </a:r>
                <a:endParaRPr lang="zh-CN" altLang="en-US" b="1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10138" y="5701"/>
              <a:ext cx="8459" cy="4222"/>
            </a:xfrm>
            <a:prstGeom prst="roundRect">
              <a:avLst>
                <a:gd name="adj" fmla="val 2250"/>
              </a:avLst>
            </a:prstGeom>
            <a:noFill/>
            <a:ln w="19050" cap="flat" cmpd="sng" algn="ctr">
              <a:solidFill>
                <a:srgbClr val="C00000">
                  <a:alpha val="70000"/>
                </a:srgbClr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4472C4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5" name="对象 4"/>
          <p:cNvGraphicFramePr/>
          <p:nvPr/>
        </p:nvGraphicFramePr>
        <p:xfrm>
          <a:off x="478790" y="4347845"/>
          <a:ext cx="10785475" cy="228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5607050" imgH="1233805" progId="Visio.Drawing.15">
                  <p:embed/>
                </p:oleObj>
              </mc:Choice>
              <mc:Fallback>
                <p:oleObj name="" r:id="rId5" imgW="5607050" imgH="1233805" progId="Visio.Drawing.15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790" y="4347845"/>
                        <a:ext cx="10785475" cy="228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28" name="矩形 27"/>
          <p:cNvSpPr/>
          <p:nvPr/>
        </p:nvSpPr>
        <p:spPr>
          <a:xfrm>
            <a:off x="0" y="808355"/>
            <a:ext cx="1062799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测试方案与测试平台介绍</a:t>
            </a:r>
            <a:endParaRPr 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当前工作进展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Kyber与Dilithium硬件实现方案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3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3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3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8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1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2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7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7" name="TextBox 6"/>
          <p:cNvSpPr txBox="1"/>
          <p:nvPr/>
        </p:nvSpPr>
        <p:spPr>
          <a:xfrm>
            <a:off x="314325" y="1361440"/>
            <a:ext cx="6277610" cy="2581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完成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modelsim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仿真并设置输出文件，通过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工程对输出文件的数据进行检测。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编写可综合激励模块并进行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FPGA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原型验证，通过嵌入式逻辑分析仪抓取数据并与软件生成的正确结果对比。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同时在顶层引出状态信号，输入示波器并测量完成各过程的时间。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6741795" y="927735"/>
          <a:ext cx="4875530" cy="579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2632075" imgH="3067050" progId="Visio.Drawing.15">
                  <p:embed/>
                </p:oleObj>
              </mc:Choice>
              <mc:Fallback>
                <p:oleObj name="" r:id="rId1" imgW="2632075" imgH="3067050" progId="Visio.Drawing.15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41795" y="927735"/>
                        <a:ext cx="4875530" cy="5791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/>
          <p:nvPr/>
        </p:nvGraphicFramePr>
        <p:xfrm>
          <a:off x="478155" y="4171315"/>
          <a:ext cx="6113780" cy="235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3792855" imgH="1398270" progId="Visio.Drawing.15">
                  <p:embed/>
                </p:oleObj>
              </mc:Choice>
              <mc:Fallback>
                <p:oleObj name="" r:id="rId3" imgW="3792855" imgH="1398270" progId="Visio.Drawing.15">
                  <p:embed/>
                  <p:pic>
                    <p:nvPicPr>
                      <p:cNvPr id="0" name="对象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155" y="4171315"/>
                        <a:ext cx="6113780" cy="2353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28" name="矩形 27"/>
          <p:cNvSpPr/>
          <p:nvPr/>
        </p:nvSpPr>
        <p:spPr>
          <a:xfrm>
            <a:off x="0" y="808355"/>
            <a:ext cx="1062799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测试结果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-Kyber512</a:t>
            </a:r>
            <a:endParaRPr lang="en-US" alt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当前工作进展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Kyber与Dilithium硬件实现方案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3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3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3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8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1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2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7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7" name="TextBox 6"/>
          <p:cNvSpPr txBox="1"/>
          <p:nvPr/>
        </p:nvSpPr>
        <p:spPr>
          <a:xfrm>
            <a:off x="314325" y="1361440"/>
            <a:ext cx="7392670" cy="2198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KYBER512,768,1024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三个安全等级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Enc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Dec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三个过程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都将关键数据与软件结果进行对比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过程对比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pk1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pk2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Enc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Dec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过程对比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session key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1590" y="1245235"/>
            <a:ext cx="2409190" cy="162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7"/>
          <p:cNvPicPr>
            <a:picLocks noChangeAspect="1"/>
          </p:cNvPicPr>
          <p:nvPr/>
        </p:nvPicPr>
        <p:blipFill>
          <a:blip r:embed="rId2"/>
          <a:srcRect l="2685" t="9815" r="6975" b="8866"/>
          <a:stretch>
            <a:fillRect/>
          </a:stretch>
        </p:blipFill>
        <p:spPr>
          <a:xfrm>
            <a:off x="477520" y="3253740"/>
            <a:ext cx="7229475" cy="266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590" y="4247515"/>
            <a:ext cx="2802890" cy="1073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06865" y="938530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软件</a:t>
            </a:r>
            <a:r>
              <a:rPr lang="zh-CN" altLang="en-US" sz="1400"/>
              <a:t>预期结果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9206865" y="3879850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硬件</a:t>
            </a:r>
            <a:r>
              <a:rPr lang="zh-CN" altLang="en-US" sz="1400"/>
              <a:t>测试结果</a:t>
            </a:r>
            <a:endParaRPr lang="zh-CN" altLang="en-US" sz="1400"/>
          </a:p>
        </p:txBody>
      </p:sp>
      <p:sp>
        <p:nvSpPr>
          <p:cNvPr id="11" name="右箭头 10"/>
          <p:cNvSpPr/>
          <p:nvPr/>
        </p:nvSpPr>
        <p:spPr>
          <a:xfrm>
            <a:off x="7849235" y="4619625"/>
            <a:ext cx="920750" cy="1917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上下箭头 11"/>
          <p:cNvSpPr/>
          <p:nvPr/>
        </p:nvSpPr>
        <p:spPr>
          <a:xfrm>
            <a:off x="9930765" y="2928620"/>
            <a:ext cx="323850" cy="82296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393045" y="3137535"/>
            <a:ext cx="72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一致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87245" y="5915025"/>
            <a:ext cx="3103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Kyber512 Keygen pk2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516755" y="4834255"/>
            <a:ext cx="487680" cy="57277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004435" y="4834255"/>
            <a:ext cx="490855" cy="57340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495925" y="4834255"/>
            <a:ext cx="507365" cy="57340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930390" y="4834255"/>
            <a:ext cx="556895" cy="57340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535045" y="4247515"/>
            <a:ext cx="1960245" cy="14605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5335270" y="3200400"/>
            <a:ext cx="691515" cy="1059815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641340" y="2830830"/>
            <a:ext cx="10166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存储地址</a:t>
            </a:r>
            <a:endParaRPr lang="zh-CN" altLang="en-US"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28" name="矩形 27"/>
          <p:cNvSpPr/>
          <p:nvPr/>
        </p:nvSpPr>
        <p:spPr>
          <a:xfrm>
            <a:off x="0" y="808355"/>
            <a:ext cx="1062799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测试结果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-Kyber512</a:t>
            </a:r>
            <a:endParaRPr lang="en-US" alt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当前工作进展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Kyber与Dilithium硬件实现方案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3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3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3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8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1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2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7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625715" y="3500120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软件</a:t>
            </a:r>
            <a:r>
              <a:rPr lang="zh-CN" altLang="en-US" sz="1400"/>
              <a:t>预期结果</a:t>
            </a:r>
            <a:endParaRPr lang="zh-CN" altLang="en-US" sz="1400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8955405" y="4697730"/>
            <a:ext cx="20866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硬件</a:t>
            </a:r>
            <a:r>
              <a:rPr lang="zh-CN" altLang="en-US" sz="1400"/>
              <a:t>测试结果（解封装）</a:t>
            </a:r>
            <a:endParaRPr lang="zh-CN" altLang="en-US" sz="1400"/>
          </a:p>
        </p:txBody>
      </p:sp>
      <p:sp>
        <p:nvSpPr>
          <p:cNvPr id="11" name="右箭头 10"/>
          <p:cNvSpPr/>
          <p:nvPr>
            <p:custDataLst>
              <p:tags r:id="rId3"/>
            </p:custDataLst>
          </p:nvPr>
        </p:nvSpPr>
        <p:spPr>
          <a:xfrm>
            <a:off x="7594600" y="5267325"/>
            <a:ext cx="846455" cy="1917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10072370" y="4392295"/>
            <a:ext cx="891540" cy="323850"/>
            <a:chOff x="15862" y="6917"/>
            <a:chExt cx="1404" cy="510"/>
          </a:xfrm>
        </p:grpSpPr>
        <p:sp>
          <p:nvSpPr>
            <p:cNvPr id="12" name="上下箭头 11"/>
            <p:cNvSpPr/>
            <p:nvPr>
              <p:custDataLst>
                <p:tags r:id="rId5"/>
              </p:custDataLst>
            </p:nvPr>
          </p:nvSpPr>
          <p:spPr>
            <a:xfrm>
              <a:off x="15862" y="6917"/>
              <a:ext cx="223" cy="511"/>
            </a:xfrm>
            <a:prstGeom prst="up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16126" y="6917"/>
              <a:ext cx="114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rgbClr val="FF0000"/>
                  </a:solidFill>
                </a:rPr>
                <a:t>一致</a:t>
              </a:r>
              <a:endParaRPr lang="zh-CN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rcRect l="3160" t="27245" r="3086" b="15094"/>
          <a:stretch>
            <a:fillRect/>
          </a:stretch>
        </p:blipFill>
        <p:spPr>
          <a:xfrm>
            <a:off x="478155" y="1493520"/>
            <a:ext cx="6835775" cy="15487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043430" y="3165475"/>
            <a:ext cx="376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Kyber512 Enc session key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37270" y="4954905"/>
            <a:ext cx="2705735" cy="1007745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316720" y="3025775"/>
            <a:ext cx="15811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748395" y="1586865"/>
            <a:ext cx="2705735" cy="10077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043430" y="6252210"/>
            <a:ext cx="376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Kyber512 Dec session key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21" name="图片 2"/>
          <p:cNvPicPr>
            <a:picLocks noChangeAspect="1"/>
          </p:cNvPicPr>
          <p:nvPr/>
        </p:nvPicPr>
        <p:blipFill>
          <a:blip r:embed="rId13"/>
          <a:srcRect l="2740" t="25903" r="7493" b="10300"/>
          <a:stretch>
            <a:fillRect/>
          </a:stretch>
        </p:blipFill>
        <p:spPr>
          <a:xfrm>
            <a:off x="440055" y="4474845"/>
            <a:ext cx="6873875" cy="177736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右箭头 21"/>
          <p:cNvSpPr/>
          <p:nvPr>
            <p:custDataLst>
              <p:tags r:id="rId14"/>
            </p:custDataLst>
          </p:nvPr>
        </p:nvSpPr>
        <p:spPr>
          <a:xfrm>
            <a:off x="7594600" y="2102485"/>
            <a:ext cx="846455" cy="1917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>
            <p:custDataLst>
              <p:tags r:id="rId15"/>
            </p:custDataLst>
          </p:nvPr>
        </p:nvGrpSpPr>
        <p:grpSpPr>
          <a:xfrm>
            <a:off x="10072370" y="2656840"/>
            <a:ext cx="891540" cy="323850"/>
            <a:chOff x="15862" y="6917"/>
            <a:chExt cx="1404" cy="510"/>
          </a:xfrm>
        </p:grpSpPr>
        <p:sp>
          <p:nvSpPr>
            <p:cNvPr id="25" name="上下箭头 24"/>
            <p:cNvSpPr/>
            <p:nvPr>
              <p:custDataLst>
                <p:tags r:id="rId16"/>
              </p:custDataLst>
            </p:nvPr>
          </p:nvSpPr>
          <p:spPr>
            <a:xfrm>
              <a:off x="15862" y="6917"/>
              <a:ext cx="223" cy="511"/>
            </a:xfrm>
            <a:prstGeom prst="up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16126" y="6917"/>
              <a:ext cx="114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rgbClr val="FF0000"/>
                  </a:solidFill>
                </a:rPr>
                <a:t>一致</a:t>
              </a:r>
              <a:endParaRPr lang="zh-CN" altLang="en-US" sz="1400">
                <a:solidFill>
                  <a:srgbClr val="FF0000"/>
                </a:solidFill>
              </a:endParaRPr>
            </a:p>
          </p:txBody>
        </p:sp>
      </p:grpSp>
      <p:sp>
        <p:nvSpPr>
          <p:cNvPr id="36" name="文本框 35"/>
          <p:cNvSpPr txBox="1"/>
          <p:nvPr>
            <p:custDataLst>
              <p:tags r:id="rId18"/>
            </p:custDataLst>
          </p:nvPr>
        </p:nvSpPr>
        <p:spPr>
          <a:xfrm>
            <a:off x="9206865" y="1280160"/>
            <a:ext cx="18351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硬件</a:t>
            </a:r>
            <a:r>
              <a:rPr lang="zh-CN" altLang="en-US" sz="1400"/>
              <a:t>测试结果（封装）</a:t>
            </a:r>
            <a:endParaRPr lang="zh-CN" altLang="en-US" sz="1400"/>
          </a:p>
        </p:txBody>
      </p:sp>
      <p:sp>
        <p:nvSpPr>
          <p:cNvPr id="53" name="矩形 52"/>
          <p:cNvSpPr/>
          <p:nvPr/>
        </p:nvSpPr>
        <p:spPr>
          <a:xfrm>
            <a:off x="4142105" y="2294255"/>
            <a:ext cx="45720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599305" y="2294255"/>
            <a:ext cx="45720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056505" y="2294255"/>
            <a:ext cx="48641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367145" y="2294255"/>
            <a:ext cx="45720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8480" y="5337810"/>
            <a:ext cx="45720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805680" y="5337810"/>
            <a:ext cx="45720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262880" y="5337810"/>
            <a:ext cx="48641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695440" y="5337810"/>
            <a:ext cx="45720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251200" y="1831975"/>
            <a:ext cx="1805305" cy="14795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5051425" y="1288415"/>
            <a:ext cx="533400" cy="556260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287645" y="1018540"/>
            <a:ext cx="10166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存储地址</a:t>
            </a:r>
            <a:endParaRPr lang="zh-CN" altLang="en-US" sz="1400"/>
          </a:p>
        </p:txBody>
      </p:sp>
      <p:sp>
        <p:nvSpPr>
          <p:cNvPr id="55" name="矩形 54"/>
          <p:cNvSpPr/>
          <p:nvPr/>
        </p:nvSpPr>
        <p:spPr>
          <a:xfrm>
            <a:off x="3406140" y="4856480"/>
            <a:ext cx="1881505" cy="14795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287645" y="4358005"/>
            <a:ext cx="386715" cy="572770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442585" y="4043045"/>
            <a:ext cx="1059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存储地址</a:t>
            </a:r>
            <a:endParaRPr lang="zh-CN" altLang="en-US"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28" name="矩形 27"/>
          <p:cNvSpPr/>
          <p:nvPr/>
        </p:nvSpPr>
        <p:spPr>
          <a:xfrm>
            <a:off x="0" y="808355"/>
            <a:ext cx="1062799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测试结果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-Kyber768</a:t>
            </a:r>
            <a:endParaRPr lang="en-US" alt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当前工作进展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Kyber与Dilithium硬件实现方案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3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3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3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8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1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2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7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7" name="TextBox 6"/>
          <p:cNvSpPr txBox="1"/>
          <p:nvPr/>
        </p:nvSpPr>
        <p:spPr>
          <a:xfrm>
            <a:off x="314325" y="1361440"/>
            <a:ext cx="7392670" cy="2198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KYBER512,768,1024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三个安全等级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Enc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Dec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三个过程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都将关键数据与软件结果进行对比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过程对比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pk1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pk2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Enc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Dec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过程对比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session key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1590" y="1245235"/>
            <a:ext cx="2409190" cy="162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590" y="4247515"/>
            <a:ext cx="2802890" cy="1073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06865" y="938530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软件</a:t>
            </a:r>
            <a:r>
              <a:rPr lang="zh-CN" altLang="en-US" sz="1400"/>
              <a:t>预期结果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9206865" y="3879850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硬件</a:t>
            </a:r>
            <a:r>
              <a:rPr lang="zh-CN" altLang="en-US" sz="1400"/>
              <a:t>测试结果</a:t>
            </a:r>
            <a:endParaRPr lang="zh-CN" altLang="en-US" sz="1400"/>
          </a:p>
        </p:txBody>
      </p:sp>
      <p:sp>
        <p:nvSpPr>
          <p:cNvPr id="11" name="右箭头 10"/>
          <p:cNvSpPr/>
          <p:nvPr/>
        </p:nvSpPr>
        <p:spPr>
          <a:xfrm>
            <a:off x="7849235" y="4619625"/>
            <a:ext cx="920750" cy="1917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上下箭头 11"/>
          <p:cNvSpPr/>
          <p:nvPr/>
        </p:nvSpPr>
        <p:spPr>
          <a:xfrm>
            <a:off x="9930765" y="2928620"/>
            <a:ext cx="323850" cy="82296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393045" y="3137535"/>
            <a:ext cx="72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一致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87245" y="5915025"/>
            <a:ext cx="3103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Kyber768 Keygen pk2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2" name="图片 12"/>
          <p:cNvPicPr>
            <a:picLocks noChangeAspect="1"/>
          </p:cNvPicPr>
          <p:nvPr/>
        </p:nvPicPr>
        <p:blipFill>
          <a:blip r:embed="rId3"/>
          <a:srcRect l="2967" t="6244" r="9040" b="38355"/>
          <a:stretch>
            <a:fillRect/>
          </a:stretch>
        </p:blipFill>
        <p:spPr>
          <a:xfrm>
            <a:off x="394970" y="3267075"/>
            <a:ext cx="723138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矩形 52"/>
          <p:cNvSpPr/>
          <p:nvPr/>
        </p:nvSpPr>
        <p:spPr>
          <a:xfrm>
            <a:off x="4548505" y="5059045"/>
            <a:ext cx="512445" cy="523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61585" y="5059045"/>
            <a:ext cx="506730" cy="523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68950" y="5059045"/>
            <a:ext cx="537845" cy="523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10095" y="5059045"/>
            <a:ext cx="510540" cy="523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551555" y="4503420"/>
            <a:ext cx="2016760" cy="18796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5568950" y="3078480"/>
            <a:ext cx="340360" cy="1422400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712460" y="2775585"/>
            <a:ext cx="996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存储地址</a:t>
            </a:r>
            <a:endParaRPr lang="zh-CN" altLang="en-US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171209" y="838188"/>
            <a:ext cx="6546835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密钥生成流程，涉及到的矩阵运算为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B=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AS+E</a:t>
            </a:r>
            <a:endParaRPr lang="en-US" altLang="zh-CN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算法执行流程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456128" y="5534038"/>
            <a:ext cx="167357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 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块 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2048*32 bit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的双端口 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RAM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11500" y="1417564"/>
            <a:ext cx="4478290" cy="4982441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11499" y="6377770"/>
            <a:ext cx="447722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工作流程图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024" y="1477191"/>
            <a:ext cx="4109803" cy="48842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72" y="1417564"/>
            <a:ext cx="2032892" cy="500350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14305" y="1399467"/>
            <a:ext cx="2125538" cy="5003506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49575" y="4110397"/>
            <a:ext cx="1056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1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块</a:t>
            </a:r>
            <a:r>
              <a:rPr lang="en-US" altLang="zh-CN" sz="11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 4096*32</a:t>
            </a:r>
            <a:endParaRPr lang="en-US" altLang="zh-CN" sz="11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b="1" dirty="0" err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SPRAM</a:t>
            </a:r>
            <a:r>
              <a:rPr lang="en-US" altLang="zh-CN" sz="11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 +</a:t>
            </a:r>
            <a:endParaRPr lang="en-US" altLang="zh-CN" sz="11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1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块 </a:t>
            </a:r>
            <a:r>
              <a:rPr lang="en-US" altLang="zh-CN" sz="11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2048*32</a:t>
            </a:r>
            <a:endParaRPr lang="en-US" altLang="zh-CN" sz="11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b="1" dirty="0" err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DPRAM</a:t>
            </a:r>
            <a:endParaRPr lang="en-US" altLang="zh-CN" sz="11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0747" y="6377770"/>
            <a:ext cx="204991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地址空间规划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21" y="771234"/>
            <a:ext cx="3011759" cy="5650401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7469721" y="6377771"/>
            <a:ext cx="3011759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数据流图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970226" y="4008262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①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33455" y="3765802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②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078895" y="1221106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③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634976" y="2034210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④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456129" y="2981277"/>
            <a:ext cx="1673579" cy="704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2 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块 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4096*32 bit 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的单端口 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RAM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H="1" flipV="1">
            <a:off x="10456128" y="5374434"/>
            <a:ext cx="292737" cy="2249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10456128" y="2797823"/>
            <a:ext cx="292737" cy="2249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28" name="矩形 27"/>
          <p:cNvSpPr/>
          <p:nvPr/>
        </p:nvSpPr>
        <p:spPr>
          <a:xfrm>
            <a:off x="0" y="808355"/>
            <a:ext cx="1062799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测试结果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-Kyber768</a:t>
            </a:r>
            <a:endParaRPr lang="en-US" alt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当前工作进展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Kyber与Dilithium硬件实现方案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3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3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3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8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1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2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7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653655" y="3488055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软件</a:t>
            </a:r>
            <a:r>
              <a:rPr lang="zh-CN" altLang="en-US" sz="1400"/>
              <a:t>预期结果</a:t>
            </a:r>
            <a:endParaRPr lang="zh-CN" altLang="en-US" sz="1400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9032875" y="4755515"/>
            <a:ext cx="2219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硬件</a:t>
            </a:r>
            <a:r>
              <a:rPr lang="zh-CN" altLang="en-US" sz="1400"/>
              <a:t>测试结果（解封装）</a:t>
            </a:r>
            <a:endParaRPr lang="zh-CN" altLang="en-US" sz="1400"/>
          </a:p>
        </p:txBody>
      </p:sp>
      <p:sp>
        <p:nvSpPr>
          <p:cNvPr id="11" name="右箭头 10"/>
          <p:cNvSpPr/>
          <p:nvPr>
            <p:custDataLst>
              <p:tags r:id="rId3"/>
            </p:custDataLst>
          </p:nvPr>
        </p:nvSpPr>
        <p:spPr>
          <a:xfrm>
            <a:off x="7594600" y="5267325"/>
            <a:ext cx="846455" cy="1917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10072370" y="4392295"/>
            <a:ext cx="891540" cy="323850"/>
            <a:chOff x="15862" y="6917"/>
            <a:chExt cx="1404" cy="510"/>
          </a:xfrm>
        </p:grpSpPr>
        <p:sp>
          <p:nvSpPr>
            <p:cNvPr id="12" name="上下箭头 11"/>
            <p:cNvSpPr/>
            <p:nvPr>
              <p:custDataLst>
                <p:tags r:id="rId5"/>
              </p:custDataLst>
            </p:nvPr>
          </p:nvSpPr>
          <p:spPr>
            <a:xfrm>
              <a:off x="15862" y="6917"/>
              <a:ext cx="223" cy="511"/>
            </a:xfrm>
            <a:prstGeom prst="up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16126" y="6917"/>
              <a:ext cx="114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rgbClr val="FF0000"/>
                  </a:solidFill>
                </a:rPr>
                <a:t>一致</a:t>
              </a:r>
              <a:endParaRPr lang="zh-CN" altLang="en-US" sz="1400">
                <a:solidFill>
                  <a:srgbClr val="FF0000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043430" y="3165475"/>
            <a:ext cx="376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Kyber768 Enc session key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043430" y="6252210"/>
            <a:ext cx="376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Kyber768 Dec session key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22" name="右箭头 21"/>
          <p:cNvSpPr/>
          <p:nvPr>
            <p:custDataLst>
              <p:tags r:id="rId7"/>
            </p:custDataLst>
          </p:nvPr>
        </p:nvSpPr>
        <p:spPr>
          <a:xfrm>
            <a:off x="7594600" y="2102485"/>
            <a:ext cx="846455" cy="1917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>
            <p:custDataLst>
              <p:tags r:id="rId8"/>
            </p:custDataLst>
          </p:nvPr>
        </p:nvGrpSpPr>
        <p:grpSpPr>
          <a:xfrm>
            <a:off x="10072370" y="2656840"/>
            <a:ext cx="891540" cy="323850"/>
            <a:chOff x="15862" y="6917"/>
            <a:chExt cx="1404" cy="510"/>
          </a:xfrm>
        </p:grpSpPr>
        <p:sp>
          <p:nvSpPr>
            <p:cNvPr id="25" name="上下箭头 24"/>
            <p:cNvSpPr/>
            <p:nvPr>
              <p:custDataLst>
                <p:tags r:id="rId9"/>
              </p:custDataLst>
            </p:nvPr>
          </p:nvSpPr>
          <p:spPr>
            <a:xfrm>
              <a:off x="15862" y="6917"/>
              <a:ext cx="223" cy="511"/>
            </a:xfrm>
            <a:prstGeom prst="up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10"/>
              </p:custDataLst>
            </p:nvPr>
          </p:nvSpPr>
          <p:spPr>
            <a:xfrm>
              <a:off x="16126" y="6917"/>
              <a:ext cx="114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rgbClr val="FF0000"/>
                  </a:solidFill>
                </a:rPr>
                <a:t>一致</a:t>
              </a:r>
              <a:endParaRPr lang="zh-CN" alt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14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4660" y="3020060"/>
            <a:ext cx="159639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6015" y="5033645"/>
            <a:ext cx="2575560" cy="944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6015" y="1551940"/>
            <a:ext cx="2773680" cy="101727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9280525" y="1245235"/>
            <a:ext cx="1820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硬件</a:t>
            </a:r>
            <a:r>
              <a:rPr lang="zh-CN" altLang="en-US" sz="1400"/>
              <a:t>测试结果（封装）</a:t>
            </a:r>
            <a:endParaRPr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rcRect l="2320" t="24887" r="3943" b="10648"/>
          <a:stretch>
            <a:fillRect/>
          </a:stretch>
        </p:blipFill>
        <p:spPr>
          <a:xfrm>
            <a:off x="444500" y="1407160"/>
            <a:ext cx="6835140" cy="171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rcRect l="2494" t="24474" r="4246" b="17545"/>
          <a:stretch>
            <a:fillRect/>
          </a:stretch>
        </p:blipFill>
        <p:spPr>
          <a:xfrm>
            <a:off x="434975" y="4615815"/>
            <a:ext cx="6844665" cy="163639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矩形 52"/>
          <p:cNvSpPr/>
          <p:nvPr/>
        </p:nvSpPr>
        <p:spPr>
          <a:xfrm>
            <a:off x="4142105" y="2199005"/>
            <a:ext cx="445135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7240" y="2199005"/>
            <a:ext cx="44577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033010" y="2199005"/>
            <a:ext cx="45720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379210" y="2199005"/>
            <a:ext cx="45720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42105" y="5459095"/>
            <a:ext cx="457200" cy="462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587240" y="5459095"/>
            <a:ext cx="445770" cy="462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033010" y="5459095"/>
            <a:ext cx="468630" cy="462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379210" y="5459095"/>
            <a:ext cx="457200" cy="462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228340" y="1739900"/>
            <a:ext cx="1805305" cy="18986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5022215" y="1236980"/>
            <a:ext cx="506095" cy="481330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264785" y="926465"/>
            <a:ext cx="1016635" cy="394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/>
              <a:t>存储地址</a:t>
            </a:r>
            <a:endParaRPr lang="zh-CN" altLang="en-US" sz="1400"/>
          </a:p>
        </p:txBody>
      </p:sp>
      <p:sp>
        <p:nvSpPr>
          <p:cNvPr id="47" name="矩形 46"/>
          <p:cNvSpPr/>
          <p:nvPr/>
        </p:nvSpPr>
        <p:spPr>
          <a:xfrm>
            <a:off x="3228340" y="4964430"/>
            <a:ext cx="1805305" cy="14795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5028565" y="4420870"/>
            <a:ext cx="533400" cy="556260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264785" y="4150995"/>
            <a:ext cx="10166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存储地址</a:t>
            </a:r>
            <a:endParaRPr lang="zh-CN" altLang="en-US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28" name="矩形 27"/>
          <p:cNvSpPr/>
          <p:nvPr/>
        </p:nvSpPr>
        <p:spPr>
          <a:xfrm>
            <a:off x="0" y="808355"/>
            <a:ext cx="1062799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测试结果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-Kyber1024</a:t>
            </a:r>
            <a:endParaRPr lang="en-US" alt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当前工作进展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Kyber与Dilithium硬件实现方案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3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3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3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8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1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2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7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7" name="TextBox 6"/>
          <p:cNvSpPr txBox="1"/>
          <p:nvPr/>
        </p:nvSpPr>
        <p:spPr>
          <a:xfrm>
            <a:off x="314325" y="1383665"/>
            <a:ext cx="7392670" cy="2198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KYBER512,768,1024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三个安全等级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Enc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Dec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三个过程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都将关键数据与软件结果进行对比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Keygen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过程对比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pk1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pk2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Enc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Dec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过程对比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session key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1590" y="1245235"/>
            <a:ext cx="2409190" cy="162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590" y="4247515"/>
            <a:ext cx="2802890" cy="1073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06865" y="938530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软件</a:t>
            </a:r>
            <a:r>
              <a:rPr lang="zh-CN" altLang="en-US" sz="1400"/>
              <a:t>预期结果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9206865" y="3879850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硬件</a:t>
            </a:r>
            <a:r>
              <a:rPr lang="zh-CN" altLang="en-US" sz="1400"/>
              <a:t>测试结果</a:t>
            </a:r>
            <a:endParaRPr lang="zh-CN" altLang="en-US" sz="1400"/>
          </a:p>
        </p:txBody>
      </p:sp>
      <p:sp>
        <p:nvSpPr>
          <p:cNvPr id="11" name="右箭头 10"/>
          <p:cNvSpPr/>
          <p:nvPr/>
        </p:nvSpPr>
        <p:spPr>
          <a:xfrm>
            <a:off x="7849235" y="4619625"/>
            <a:ext cx="920750" cy="1917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上下箭头 11"/>
          <p:cNvSpPr/>
          <p:nvPr/>
        </p:nvSpPr>
        <p:spPr>
          <a:xfrm>
            <a:off x="9930765" y="2928620"/>
            <a:ext cx="323850" cy="82296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393045" y="3137535"/>
            <a:ext cx="72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一致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87245" y="5915025"/>
            <a:ext cx="3103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Kyber1024 Keygen pk2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4" name="图片 15"/>
          <p:cNvPicPr>
            <a:picLocks noChangeAspect="1"/>
          </p:cNvPicPr>
          <p:nvPr/>
        </p:nvPicPr>
        <p:blipFill>
          <a:blip r:embed="rId3"/>
          <a:srcRect l="2865" t="6339" r="9900" b="38596"/>
          <a:stretch>
            <a:fillRect/>
          </a:stretch>
        </p:blipFill>
        <p:spPr>
          <a:xfrm>
            <a:off x="417195" y="3239770"/>
            <a:ext cx="7290435" cy="267525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矩形 52"/>
          <p:cNvSpPr/>
          <p:nvPr/>
        </p:nvSpPr>
        <p:spPr>
          <a:xfrm>
            <a:off x="4634865" y="5059045"/>
            <a:ext cx="555625" cy="5238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90490" y="5059045"/>
            <a:ext cx="457200" cy="523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90870" y="5059045"/>
            <a:ext cx="480060" cy="523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96455" y="5059045"/>
            <a:ext cx="510540" cy="523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632200" y="4503420"/>
            <a:ext cx="2059305" cy="18796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5432425" y="3108960"/>
            <a:ext cx="629285" cy="1407160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752465" y="2775585"/>
            <a:ext cx="10166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存储地址</a:t>
            </a:r>
            <a:endParaRPr lang="zh-CN" altLang="en-US"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28" name="矩形 27"/>
          <p:cNvSpPr/>
          <p:nvPr/>
        </p:nvSpPr>
        <p:spPr>
          <a:xfrm>
            <a:off x="0" y="808355"/>
            <a:ext cx="1062799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测试结果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-Kyber1024</a:t>
            </a:r>
            <a:endParaRPr lang="en-US" alt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当前工作进展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Kyber与Dilithium硬件实现方案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200869" y="101546"/>
            <a:ext cx="5991131" cy="707884"/>
            <a:chOff x="6200869" y="78051"/>
            <a:chExt cx="5991131" cy="707884"/>
          </a:xfrm>
        </p:grpSpPr>
        <p:grpSp>
          <p:nvGrpSpPr>
            <p:cNvPr id="30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32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34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38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9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0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1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42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37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3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1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653655" y="3488055"/>
            <a:ext cx="1691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软件</a:t>
            </a:r>
            <a:r>
              <a:rPr lang="zh-CN" altLang="en-US" sz="1400"/>
              <a:t>预期结果</a:t>
            </a:r>
            <a:endParaRPr lang="zh-CN" altLang="en-US" sz="1400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9032875" y="4755515"/>
            <a:ext cx="2219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硬件</a:t>
            </a:r>
            <a:r>
              <a:rPr lang="zh-CN" altLang="en-US" sz="1400"/>
              <a:t>测试结果（解封装）</a:t>
            </a:r>
            <a:endParaRPr lang="zh-CN" altLang="en-US" sz="1400"/>
          </a:p>
        </p:txBody>
      </p:sp>
      <p:sp>
        <p:nvSpPr>
          <p:cNvPr id="11" name="右箭头 10"/>
          <p:cNvSpPr/>
          <p:nvPr>
            <p:custDataLst>
              <p:tags r:id="rId3"/>
            </p:custDataLst>
          </p:nvPr>
        </p:nvSpPr>
        <p:spPr>
          <a:xfrm>
            <a:off x="7594600" y="5267325"/>
            <a:ext cx="846455" cy="1917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4"/>
            </p:custDataLst>
          </p:nvPr>
        </p:nvGrpSpPr>
        <p:grpSpPr>
          <a:xfrm>
            <a:off x="10072370" y="4392295"/>
            <a:ext cx="891540" cy="323850"/>
            <a:chOff x="15862" y="6917"/>
            <a:chExt cx="1404" cy="510"/>
          </a:xfrm>
        </p:grpSpPr>
        <p:sp>
          <p:nvSpPr>
            <p:cNvPr id="12" name="上下箭头 11"/>
            <p:cNvSpPr/>
            <p:nvPr>
              <p:custDataLst>
                <p:tags r:id="rId5"/>
              </p:custDataLst>
            </p:nvPr>
          </p:nvSpPr>
          <p:spPr>
            <a:xfrm>
              <a:off x="15862" y="6917"/>
              <a:ext cx="223" cy="511"/>
            </a:xfrm>
            <a:prstGeom prst="up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16126" y="6917"/>
              <a:ext cx="114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rgbClr val="FF0000"/>
                  </a:solidFill>
                </a:rPr>
                <a:t>一致</a:t>
              </a:r>
              <a:endParaRPr lang="zh-CN" altLang="en-US" sz="1400">
                <a:solidFill>
                  <a:srgbClr val="FF0000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860550" y="3244850"/>
            <a:ext cx="376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Kyber1024 Enc session key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60550" y="6252210"/>
            <a:ext cx="376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Kyber1024 Dec session key</a:t>
            </a:r>
            <a:r>
              <a:rPr lang="zh-CN" altLang="en-US"/>
              <a:t>测试</a:t>
            </a:r>
            <a:endParaRPr lang="zh-CN" altLang="en-US"/>
          </a:p>
        </p:txBody>
      </p:sp>
      <p:sp>
        <p:nvSpPr>
          <p:cNvPr id="22" name="右箭头 21"/>
          <p:cNvSpPr/>
          <p:nvPr>
            <p:custDataLst>
              <p:tags r:id="rId7"/>
            </p:custDataLst>
          </p:nvPr>
        </p:nvSpPr>
        <p:spPr>
          <a:xfrm>
            <a:off x="7594600" y="2102485"/>
            <a:ext cx="846455" cy="1917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>
            <p:custDataLst>
              <p:tags r:id="rId8"/>
            </p:custDataLst>
          </p:nvPr>
        </p:nvGrpSpPr>
        <p:grpSpPr>
          <a:xfrm>
            <a:off x="10072370" y="2656840"/>
            <a:ext cx="891540" cy="323850"/>
            <a:chOff x="15862" y="6917"/>
            <a:chExt cx="1404" cy="510"/>
          </a:xfrm>
        </p:grpSpPr>
        <p:sp>
          <p:nvSpPr>
            <p:cNvPr id="25" name="上下箭头 24"/>
            <p:cNvSpPr/>
            <p:nvPr>
              <p:custDataLst>
                <p:tags r:id="rId9"/>
              </p:custDataLst>
            </p:nvPr>
          </p:nvSpPr>
          <p:spPr>
            <a:xfrm>
              <a:off x="15862" y="6917"/>
              <a:ext cx="223" cy="511"/>
            </a:xfrm>
            <a:prstGeom prst="up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>
              <p:custDataLst>
                <p:tags r:id="rId10"/>
              </p:custDataLst>
            </p:nvPr>
          </p:nvSpPr>
          <p:spPr>
            <a:xfrm>
              <a:off x="16126" y="6917"/>
              <a:ext cx="114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solidFill>
                    <a:srgbClr val="FF0000"/>
                  </a:solidFill>
                </a:rPr>
                <a:t>一致</a:t>
              </a:r>
              <a:endParaRPr lang="zh-CN" altLang="en-US" sz="1400">
                <a:solidFill>
                  <a:srgbClr val="FF0000"/>
                </a:solidFill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9280525" y="1245235"/>
            <a:ext cx="1820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rgbClr val="FF0000"/>
                </a:solidFill>
              </a:rPr>
              <a:t>硬件</a:t>
            </a:r>
            <a:r>
              <a:rPr lang="zh-CN" altLang="en-US" sz="1400"/>
              <a:t>测试结果（封装）</a:t>
            </a:r>
            <a:endParaRPr lang="zh-CN" altLang="en-US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3950" y="5062220"/>
            <a:ext cx="2616835" cy="944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3950" y="1583055"/>
            <a:ext cx="2616835" cy="9442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6718" y="3053398"/>
            <a:ext cx="16668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5"/>
          <p:cNvPicPr>
            <a:picLocks noChangeAspect="1"/>
          </p:cNvPicPr>
          <p:nvPr/>
        </p:nvPicPr>
        <p:blipFill>
          <a:blip r:embed="rId14"/>
          <a:srcRect l="2824" t="25170" r="3228" b="14619"/>
          <a:stretch>
            <a:fillRect/>
          </a:stretch>
        </p:blipFill>
        <p:spPr>
          <a:xfrm>
            <a:off x="434340" y="1361440"/>
            <a:ext cx="6857365" cy="168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6"/>
          <p:cNvPicPr>
            <a:picLocks noChangeAspect="1"/>
          </p:cNvPicPr>
          <p:nvPr/>
        </p:nvPicPr>
        <p:blipFill>
          <a:blip r:embed="rId15"/>
          <a:srcRect l="2564" t="23410" r="2964" b="12984"/>
          <a:stretch>
            <a:fillRect/>
          </a:stretch>
        </p:blipFill>
        <p:spPr>
          <a:xfrm>
            <a:off x="441960" y="4540885"/>
            <a:ext cx="6849745" cy="17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矩形 52"/>
          <p:cNvSpPr/>
          <p:nvPr/>
        </p:nvSpPr>
        <p:spPr>
          <a:xfrm>
            <a:off x="4142105" y="2199005"/>
            <a:ext cx="45720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99305" y="2199005"/>
            <a:ext cx="42672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033645" y="2199005"/>
            <a:ext cx="480060" cy="4991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382385" y="2199005"/>
            <a:ext cx="477520" cy="4984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228340" y="1739900"/>
            <a:ext cx="1805305" cy="14795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260725" y="4942205"/>
            <a:ext cx="1773555" cy="14287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142105" y="5384165"/>
            <a:ext cx="42672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599305" y="5384165"/>
            <a:ext cx="42672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056505" y="5384165"/>
            <a:ext cx="42672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382385" y="5384165"/>
            <a:ext cx="426720" cy="4997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5028565" y="1196340"/>
            <a:ext cx="533400" cy="556260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264785" y="926465"/>
            <a:ext cx="10166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存储地址</a:t>
            </a:r>
            <a:endParaRPr lang="zh-CN" altLang="en-US" sz="1400"/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5056505" y="4373245"/>
            <a:ext cx="533400" cy="556260"/>
          </a:xfrm>
          <a:prstGeom prst="line">
            <a:avLst/>
          </a:prstGeom>
          <a:ln w="15875">
            <a:solidFill>
              <a:srgbClr val="0070C0"/>
            </a:solidFill>
            <a:prstDash val="dash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318760" y="4013835"/>
            <a:ext cx="10166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存储地址</a:t>
            </a:r>
            <a:endParaRPr lang="zh-CN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4</a:t>
            </a:r>
            <a:endParaRPr lang="en-US" altLang="zh-CN" sz="3600" dirty="0"/>
          </a:p>
        </p:txBody>
      </p:sp>
      <p:grpSp>
        <p:nvGrpSpPr>
          <p:cNvPr id="5126" name="组合 72"/>
          <p:cNvGrpSpPr/>
          <p:nvPr/>
        </p:nvGrpSpPr>
        <p:grpSpPr bwMode="auto">
          <a:xfrm>
            <a:off x="11426825" y="171450"/>
            <a:ext cx="765175" cy="646113"/>
            <a:chOff x="11426849" y="171657"/>
            <a:chExt cx="765149" cy="646688"/>
          </a:xfrm>
        </p:grpSpPr>
        <p:grpSp>
          <p:nvGrpSpPr>
            <p:cNvPr id="5200" name="组 2"/>
            <p:cNvGrpSpPr/>
            <p:nvPr/>
          </p:nvGrpSpPr>
          <p:grpSpPr bwMode="auto">
            <a:xfrm>
              <a:off x="11454106" y="252857"/>
              <a:ext cx="737892" cy="484288"/>
              <a:chOff x="11454105" y="252856"/>
              <a:chExt cx="737892" cy="484288"/>
            </a:xfrm>
          </p:grpSpPr>
          <p:grpSp>
            <p:nvGrpSpPr>
              <p:cNvPr id="5202" name="组 1"/>
              <p:cNvGrpSpPr/>
              <p:nvPr/>
            </p:nvGrpSpPr>
            <p:grpSpPr bwMode="auto"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80" name="圆角矩形 79"/>
                <p:cNvSpPr/>
                <p:nvPr/>
              </p:nvSpPr>
              <p:spPr>
                <a:xfrm rot="16200000" flipV="1">
                  <a:off x="12072898" y="518110"/>
                  <a:ext cx="85801" cy="152395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 rot="16200000" flipV="1">
                  <a:off x="12072898" y="618211"/>
                  <a:ext cx="85801" cy="152395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 rot="16200000" flipV="1">
                  <a:off x="12072898" y="321085"/>
                  <a:ext cx="85801" cy="152395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16200000" flipV="1">
                  <a:off x="12072898" y="421186"/>
                  <a:ext cx="85801" cy="152395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4" name="圆角矩形 83"/>
                <p:cNvSpPr/>
                <p:nvPr/>
              </p:nvSpPr>
              <p:spPr>
                <a:xfrm rot="16200000" flipV="1">
                  <a:off x="12072898" y="219394"/>
                  <a:ext cx="85801" cy="152395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79" name="圆角矩形 78"/>
              <p:cNvSpPr/>
              <p:nvPr/>
            </p:nvSpPr>
            <p:spPr>
              <a:xfrm rot="16200000" flipV="1">
                <a:off x="11456787" y="249739"/>
                <a:ext cx="484617" cy="490520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75" name="KSO_Shape"/>
            <p:cNvSpPr/>
            <p:nvPr/>
          </p:nvSpPr>
          <p:spPr>
            <a:xfrm>
              <a:off x="11426849" y="171657"/>
              <a:ext cx="420674" cy="646688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97871" y="844664"/>
            <a:ext cx="6629853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测试结果</a:t>
            </a:r>
            <a:endParaRPr 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105" y="1502410"/>
            <a:ext cx="3114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dirty="0" err="1">
                <a:latin typeface="微软雅黑" panose="020B0503020204020204" charset="-122"/>
                <a:ea typeface="微软雅黑" panose="020B0503020204020204" charset="-122"/>
              </a:rPr>
              <a:t>Kyber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FPGA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实现结果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1"/>
            </p:custDataLst>
          </p:nvPr>
        </p:nvGraphicFramePr>
        <p:xfrm>
          <a:off x="554990" y="2060575"/>
          <a:ext cx="11129645" cy="312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595"/>
                <a:gridCol w="1085850"/>
                <a:gridCol w="821690"/>
                <a:gridCol w="822325"/>
                <a:gridCol w="875030"/>
                <a:gridCol w="915670"/>
                <a:gridCol w="1495425"/>
                <a:gridCol w="1276350"/>
                <a:gridCol w="1314450"/>
                <a:gridCol w="1445260"/>
              </a:tblGrid>
              <a:tr h="8312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Platform</a:t>
                      </a:r>
                      <a:endParaRPr lang="en-US" altLang="zh-CN" sz="1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CLBs</a:t>
                      </a:r>
                      <a:endParaRPr lang="en-US" altLang="zh-CN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LUTs</a:t>
                      </a:r>
                      <a:endParaRPr lang="en-US" altLang="zh-CN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DSPs</a:t>
                      </a:r>
                      <a:endParaRPr lang="en-US" altLang="zh-CN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BRAMs</a:t>
                      </a:r>
                      <a:endParaRPr lang="en-US" altLang="zh-CN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Frequency(MHz)</a:t>
                      </a:r>
                      <a:endParaRPr lang="en-US" altLang="zh-CN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Keygen(</a:t>
                      </a: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a:t>μs</a:t>
                      </a:r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a:t>）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  <a:cs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Encaps(</a:t>
                      </a: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a:t>μs)</a:t>
                      </a:r>
                      <a:endParaRPr lang="en-US" altLang="zh-CN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Decaps(</a:t>
                      </a: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  <a:cs typeface="Cambria Math" panose="02040503050406030204" pitchFamily="18" charset="0"/>
                          <a:sym typeface="+mn-ea"/>
                        </a:rPr>
                        <a:t>μs)</a:t>
                      </a:r>
                      <a:endParaRPr lang="en-US" altLang="zh-CN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889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Kyber512</a:t>
                      </a:r>
                      <a:endParaRPr lang="en-US" altLang="zh-CN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UltraScale+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3572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21334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lang="en-US" altLang="zh-CN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300</a:t>
                      </a:r>
                      <a:endParaRPr lang="en-US" altLang="zh-CN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6.22</a:t>
                      </a:r>
                      <a:endParaRPr lang="en-US" altLang="zh-CN" sz="1400" b="1" dirty="0">
                        <a:solidFill>
                          <a:srgbClr val="00B05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10.32</a:t>
                      </a:r>
                      <a:endParaRPr lang="en-US" altLang="zh-CN" sz="1400" b="1" dirty="0">
                        <a:solidFill>
                          <a:srgbClr val="00B05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11.6</a:t>
                      </a:r>
                      <a:endParaRPr lang="en-US" altLang="zh-CN" sz="1400" b="1" dirty="0">
                        <a:solidFill>
                          <a:srgbClr val="00B05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889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Kyber768</a:t>
                      </a:r>
                      <a:endParaRPr lang="en-US" altLang="zh-CN" sz="1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11.6</a:t>
                      </a:r>
                      <a:endParaRPr lang="en-US" altLang="zh-CN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17.2</a:t>
                      </a:r>
                      <a:endParaRPr lang="en-US" altLang="zh-CN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21</a:t>
                      </a:r>
                      <a:endParaRPr lang="en-US" altLang="zh-CN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8312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Kyber1024</a:t>
                      </a:r>
                      <a:endParaRPr lang="en-US" altLang="zh-CN" sz="1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18.8</a:t>
                      </a:r>
                      <a:endParaRPr lang="en-US" altLang="zh-CN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24.8</a:t>
                      </a:r>
                      <a:endParaRPr lang="en-US" altLang="zh-CN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30.4</a:t>
                      </a:r>
                      <a:endParaRPr lang="en-US" altLang="zh-CN" sz="14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  <a:tr h="4889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Target</a:t>
                      </a:r>
                      <a:endParaRPr lang="en-US" altLang="zh-CN" sz="1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endParaRPr lang="en-US" altLang="zh-CN" sz="1400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 anchor="ctr"/>
                </a:tc>
                <a:tc hMerge="1">
                  <a:tcPr anchor="ctr"/>
                </a:tc>
                <a:tc hMerge="1"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300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lang="en-US" altLang="zh-CN" sz="1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1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16</a:t>
                      </a:r>
                      <a:endParaRPr lang="en-US" altLang="zh-CN" sz="14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当前工作进展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Kyber与Dilithium硬件实现方案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76"/>
          <p:cNvSpPr txBox="1">
            <a:spLocks noChangeArrowheads="1"/>
          </p:cNvSpPr>
          <p:nvPr/>
        </p:nvSpPr>
        <p:spPr bwMode="auto">
          <a:xfrm>
            <a:off x="6200869" y="78051"/>
            <a:ext cx="5239450" cy="70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华中科技大学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 eaLnBrk="1" hangingPunct="1"/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Huazhong 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University of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pPr algn="r" eaLnBrk="1" hangingPunct="1"/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 Science and  Technology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 3"/>
          <p:cNvGrpSpPr/>
          <p:nvPr/>
        </p:nvGrpSpPr>
        <p:grpSpPr bwMode="auto">
          <a:xfrm>
            <a:off x="0" y="2873375"/>
            <a:ext cx="12212638" cy="1296988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-463" y="2872820"/>
              <a:ext cx="12192463" cy="1251917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691" y="2847433"/>
              <a:ext cx="1273223" cy="1291584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000" dirty="0"/>
                <a:t>5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73643" y="3077507"/>
              <a:ext cx="8516888" cy="830583"/>
            </a:xfrm>
            <a:prstGeom prst="rect">
              <a:avLst/>
            </a:prstGeom>
            <a:noFill/>
          </p:spPr>
          <p:txBody>
            <a:bodyPr wrap="square" lIns="91438" tIns="45719" rIns="91438" bIns="45719">
              <a:spAutoFit/>
            </a:bodyPr>
            <a:lstStyle/>
            <a:p>
              <a:pPr algn="r">
                <a:defRPr/>
              </a:pPr>
              <a:r>
                <a:rPr lang="zh-CN" altLang="en-US" sz="4800" b="1" spc="600" dirty="0">
                  <a:latin typeface="微软雅黑" panose="020B0503020204020204" charset="-122"/>
                  <a:ea typeface="微软雅黑" panose="020B0503020204020204" charset="-122"/>
                </a:rPr>
                <a:t>总结</a:t>
              </a:r>
              <a:endParaRPr lang="zh-CN" altLang="en-US" sz="4800" b="1" spc="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102" name="组 2"/>
            <p:cNvGrpSpPr/>
            <p:nvPr/>
          </p:nvGrpSpPr>
          <p:grpSpPr bwMode="auto"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103" y="3643898"/>
                <a:ext cx="226899" cy="24289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104" y="3908880"/>
                <a:ext cx="226900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104" y="3121870"/>
                <a:ext cx="226900" cy="24289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897" y="3387645"/>
                <a:ext cx="228487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103" y="2850542"/>
                <a:ext cx="226899" cy="24289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5</a:t>
            </a:r>
            <a:endParaRPr lang="en-US" altLang="zh-CN" sz="3600" dirty="0"/>
          </a:p>
        </p:txBody>
      </p:sp>
      <p:grpSp>
        <p:nvGrpSpPr>
          <p:cNvPr id="5126" name="组合 72"/>
          <p:cNvGrpSpPr/>
          <p:nvPr/>
        </p:nvGrpSpPr>
        <p:grpSpPr bwMode="auto">
          <a:xfrm>
            <a:off x="11426825" y="171450"/>
            <a:ext cx="765175" cy="646113"/>
            <a:chOff x="11426849" y="171657"/>
            <a:chExt cx="765149" cy="646688"/>
          </a:xfrm>
        </p:grpSpPr>
        <p:grpSp>
          <p:nvGrpSpPr>
            <p:cNvPr id="5200" name="组 2"/>
            <p:cNvGrpSpPr/>
            <p:nvPr/>
          </p:nvGrpSpPr>
          <p:grpSpPr bwMode="auto">
            <a:xfrm>
              <a:off x="11454106" y="252857"/>
              <a:ext cx="737892" cy="484288"/>
              <a:chOff x="11454105" y="252856"/>
              <a:chExt cx="737892" cy="484288"/>
            </a:xfrm>
          </p:grpSpPr>
          <p:grpSp>
            <p:nvGrpSpPr>
              <p:cNvPr id="5202" name="组 1"/>
              <p:cNvGrpSpPr/>
              <p:nvPr/>
            </p:nvGrpSpPr>
            <p:grpSpPr bwMode="auto"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80" name="圆角矩形 79"/>
                <p:cNvSpPr/>
                <p:nvPr/>
              </p:nvSpPr>
              <p:spPr>
                <a:xfrm rot="16200000" flipV="1">
                  <a:off x="12072898" y="518110"/>
                  <a:ext cx="85801" cy="152395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 rot="16200000" flipV="1">
                  <a:off x="12072898" y="618211"/>
                  <a:ext cx="85801" cy="152395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 rot="16200000" flipV="1">
                  <a:off x="12072898" y="321085"/>
                  <a:ext cx="85801" cy="152395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16200000" flipV="1">
                  <a:off x="12072898" y="421186"/>
                  <a:ext cx="85801" cy="152395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4" name="圆角矩形 83"/>
                <p:cNvSpPr/>
                <p:nvPr/>
              </p:nvSpPr>
              <p:spPr>
                <a:xfrm rot="16200000" flipV="1">
                  <a:off x="12072898" y="219394"/>
                  <a:ext cx="85801" cy="152395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79" name="圆角矩形 78"/>
              <p:cNvSpPr/>
              <p:nvPr/>
            </p:nvSpPr>
            <p:spPr>
              <a:xfrm rot="16200000" flipV="1">
                <a:off x="11456787" y="249739"/>
                <a:ext cx="484617" cy="490520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75" name="KSO_Shape"/>
            <p:cNvSpPr/>
            <p:nvPr/>
          </p:nvSpPr>
          <p:spPr>
            <a:xfrm>
              <a:off x="11426849" y="171657"/>
              <a:ext cx="420674" cy="646688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97871" y="844664"/>
            <a:ext cx="6629853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项目进度</a:t>
            </a:r>
            <a:endParaRPr lang="zh-CN" sz="2000" b="1" dirty="0" err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4990" y="277495"/>
            <a:ext cx="8188960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76"/>
          <p:cNvSpPr txBox="1">
            <a:spLocks noChangeArrowheads="1"/>
          </p:cNvSpPr>
          <p:nvPr/>
        </p:nvSpPr>
        <p:spPr bwMode="auto">
          <a:xfrm>
            <a:off x="6200869" y="78051"/>
            <a:ext cx="5239450" cy="70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华中科技大学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r" eaLnBrk="1" hangingPunct="1"/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Huazhong 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University of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pPr algn="r" eaLnBrk="1" hangingPunct="1"/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 Science and  Technology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554989" y="1252826"/>
                <a:ext cx="11484609" cy="1884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任务一：高性能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Frodo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硬件系统架构设计完成，各模块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Coding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已完成，正在进行控制流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Coding</a:t>
                </a:r>
                <a:endParaRPr lang="en-US" altLang="zh-CN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任务二：低开销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Frodo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硬件系统架构设计初步完成，正在进行各模块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Coding</a:t>
                </a:r>
                <a:endParaRPr lang="en-US" altLang="zh-CN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任务三：</a:t>
                </a:r>
                <a:r>
                  <a:rPr lang="en-US" altLang="zh-CN" sz="2000" b="1" dirty="0">
                    <a:solidFill>
                      <a:srgbClr val="44546A"/>
                    </a:solidFill>
                    <a:ea typeface="微软雅黑" panose="020B050302020402020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rPr>
                      <m:t>𝑺𝑪𝒍𝒐𝒖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  <a:sym typeface="+mn-ea"/>
                          </a:rPr>
                          <m:t>𝒅</m:t>
                        </m:r>
                      </m:e>
                      <m:sup>
                        <m:r>
                          <a:rPr lang="en-US" altLang="zh-CN" sz="2000" b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603050405020304" pitchFamily="18" charset="0"/>
                            <a:sym typeface="+mn-ea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硬件系统架构设计完成，正在进行模块</a:t>
                </a:r>
                <a:r>
                  <a:rPr lang="en-US" altLang="zh-CN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Coding</a:t>
                </a:r>
                <a:endParaRPr lang="en-US" altLang="zh-CN" sz="2000" b="1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任务四：</a:t>
                </a:r>
                <a:r>
                  <a:rPr lang="en-US" altLang="zh-CN" sz="2000" b="1" dirty="0" err="1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Kyber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 err="1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Dilithium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可重构硬件系统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Coding</a:t>
                </a:r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代码已完成，正在进行关键路径优化</a:t>
                </a:r>
                <a:endParaRPr lang="zh-CN" sz="20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89" y="1252826"/>
                <a:ext cx="11484609" cy="1884618"/>
              </a:xfrm>
              <a:prstGeom prst="rect">
                <a:avLst/>
              </a:prstGeom>
              <a:blipFill rotWithShape="1">
                <a:blip r:embed="rId1"/>
                <a:stretch>
                  <a:fillRect l="-6" t="-32" r="6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197871" y="3114411"/>
            <a:ext cx="662985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项目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成果</a:t>
            </a:r>
            <a:endParaRPr 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4988" y="3614035"/>
            <a:ext cx="11484609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高性能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Frodo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硬件电路专利：一种适用于后量子密码算法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Frodo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的矩阵乘法单元</a:t>
            </a:r>
            <a:endParaRPr 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97871" y="4113659"/>
            <a:ext cx="662985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11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月工作计划</a:t>
            </a:r>
            <a:endParaRPr 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4988" y="4613283"/>
            <a:ext cx="11484609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报告整理：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全安全等级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Frodo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硬件实现评估报告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高性能设计（第一部分）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》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报告整理：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《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全安全等级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Frodo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硬件实现评估报告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低资源开销设计（第一部分）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》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代码及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FPGA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工程整理：结构化格密码算法的可重构硬件实现代码及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FPGA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工程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继续进行相关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Coding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工作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47"/>
          <p:cNvSpPr txBox="1">
            <a:spLocks noChangeArrowheads="1"/>
          </p:cNvSpPr>
          <p:nvPr/>
        </p:nvSpPr>
        <p:spPr bwMode="auto">
          <a:xfrm>
            <a:off x="4500853" y="2967336"/>
            <a:ext cx="3190293" cy="92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/>
            <a:r>
              <a:rPr lang="en-US" altLang="zh-CN" sz="5400" b="1" dirty="0">
                <a:solidFill>
                  <a:srgbClr val="44546A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lang="zh-CN" altLang="en-US" sz="5400" b="1" dirty="0">
              <a:solidFill>
                <a:srgbClr val="4454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5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17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19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4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5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1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5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0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8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6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152545" y="838188"/>
            <a:ext cx="6759743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封装流程，涉及到的矩阵运算为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B'=S'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A+E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',V=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S'B+E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''</a:t>
            </a:r>
            <a:endParaRPr lang="en-US" altLang="zh-CN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算法执行流程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0783" y="894486"/>
            <a:ext cx="4592914" cy="55311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80782" y="6405764"/>
            <a:ext cx="459291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Encaps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数据流图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34" y="1448750"/>
            <a:ext cx="5954220" cy="49339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77002" y="1405798"/>
            <a:ext cx="6047885" cy="5019875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82263" y="4428823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①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329885" y="2969650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②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859706" y="2748632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③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435221" y="3638798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④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962144" y="5469477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⑤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500020" y="5954894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⑥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063653" y="5954894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⑦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77001" y="6392444"/>
            <a:ext cx="6047885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Encaps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工作流程图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59238" y="838188"/>
            <a:ext cx="11221472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解封装流程：将矩阵比较调整为对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Hash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值的比较</a:t>
            </a:r>
            <a:endParaRPr lang="en-US" altLang="zh-CN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算法流程调整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54" y="1337812"/>
            <a:ext cx="8737196" cy="26646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" y="3899780"/>
            <a:ext cx="9557666" cy="285557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203224" y="1483569"/>
            <a:ext cx="662473" cy="11010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540751" y="3017833"/>
            <a:ext cx="662473" cy="182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023111" y="4392099"/>
            <a:ext cx="1576872" cy="2027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>
            <a:stCxn id="16" idx="1"/>
          </p:cNvCxnSpPr>
          <p:nvPr/>
        </p:nvCxnSpPr>
        <p:spPr>
          <a:xfrm flipH="1">
            <a:off x="4599983" y="3109117"/>
            <a:ext cx="1940768" cy="130164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/>
          <p:cNvSpPr/>
          <p:nvPr/>
        </p:nvSpPr>
        <p:spPr>
          <a:xfrm>
            <a:off x="9095004" y="2191515"/>
            <a:ext cx="2811628" cy="1710441"/>
          </a:xfrm>
          <a:prstGeom prst="roundRect">
            <a:avLst>
              <a:gd name="adj" fmla="val 10108"/>
            </a:avLst>
          </a:prstGeom>
          <a:solidFill>
            <a:srgbClr val="F5F0EB"/>
          </a:solidFill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9143992" y="2236496"/>
            <a:ext cx="2741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不直接比较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B'||C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B''||C'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，对其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Hash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值进行比较：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无需进行单独进行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B'||C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的存储，提高资源利用率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17555" y="3510102"/>
            <a:ext cx="896263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流程调整</a:t>
            </a:r>
            <a:endParaRPr lang="zh-CN" altLang="en-US" sz="11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061639" y="4264089"/>
            <a:ext cx="1618055" cy="222068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8860029" y="913931"/>
            <a:ext cx="3043564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B' || C 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：接收到的密文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B''|| C' </a:t>
            </a: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：解封装的运算结果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8855850" y="954237"/>
            <a:ext cx="3043564" cy="8796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724784" y="4243314"/>
            <a:ext cx="2333477" cy="212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此外，考虑到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ss=Hash(B''||C'||salt||k')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因此无需单独计算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B'||C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Hash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值。只需计算</a:t>
            </a:r>
            <a:r>
              <a:rPr lang="en-US" altLang="zh-CN" sz="1500" dirty="0" err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ss'</a:t>
            </a:r>
            <a:r>
              <a:rPr lang="en-US" altLang="zh-CN" sz="15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=Hash(B'||C||salt||k')</a:t>
            </a:r>
            <a:endParaRPr lang="en-US" altLang="zh-CN" sz="15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最终比较</a:t>
            </a:r>
            <a:r>
              <a:rPr lang="en-US" altLang="zh-CN" sz="15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ss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500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ss'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即可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93744" y="822316"/>
            <a:ext cx="56514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解封装流程，</a:t>
            </a: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多出的矩阵运算为 </a:t>
            </a:r>
            <a:r>
              <a:rPr lang="en-US" altLang="zh-CN" sz="18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M=C-B'S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算法执行流程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6499" y="838188"/>
            <a:ext cx="5771308" cy="56208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76499" y="6377771"/>
            <a:ext cx="577130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Decaps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数据流图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12" y="1395721"/>
            <a:ext cx="3469740" cy="50457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933349" y="1367728"/>
            <a:ext cx="3900933" cy="5086655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688893" y="5645835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③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42932" y="4100411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④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93938" y="3206884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⑤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50560" y="5987985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⑥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913778" y="5525598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⑦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458344" y="5971497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⑧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034820" y="5971497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⑨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25488" y="6391799"/>
            <a:ext cx="3900933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Decaps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工作流程图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右大括号 37"/>
          <p:cNvSpPr/>
          <p:nvPr/>
        </p:nvSpPr>
        <p:spPr>
          <a:xfrm rot="16200000">
            <a:off x="8341183" y="690320"/>
            <a:ext cx="130404" cy="990600"/>
          </a:xfrm>
          <a:prstGeom prst="rightBrace">
            <a:avLst>
              <a:gd name="adj1" fmla="val 5039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大括号 44"/>
          <p:cNvSpPr/>
          <p:nvPr/>
        </p:nvSpPr>
        <p:spPr>
          <a:xfrm rot="16200000">
            <a:off x="10282752" y="-125832"/>
            <a:ext cx="130404" cy="2627388"/>
          </a:xfrm>
          <a:prstGeom prst="rightBrace">
            <a:avLst>
              <a:gd name="adj1" fmla="val 5039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293496" y="779550"/>
            <a:ext cx="199597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Encaps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重复的流程</a:t>
            </a: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4900" y="1657043"/>
            <a:ext cx="1865965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81117" y="6120681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①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4637" y="2968460"/>
            <a:ext cx="382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②</a:t>
            </a:r>
            <a:endParaRPr lang="zh-CN" altLang="en-US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133886" y="838188"/>
            <a:ext cx="9961836" cy="13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进行详细的硬件方案制定，完成矩阵乘方案制定、存储规划和算法执行流程规划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核心运算子模块的设计均已完成，目前在进行控制模块的设计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控制逻辑：已完成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KeyGen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中矩阵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的计算流程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系统架构设计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444332" y="6433471"/>
            <a:ext cx="3082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Frodo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算法硬件实现系统架构</a:t>
            </a: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994" y="2366901"/>
            <a:ext cx="8722572" cy="40699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27043" y="2320741"/>
            <a:ext cx="2447837" cy="940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9714484" y="2041345"/>
            <a:ext cx="2105036" cy="1711983"/>
          </a:xfrm>
          <a:prstGeom prst="roundRect">
            <a:avLst/>
          </a:prstGeom>
          <a:solidFill>
            <a:srgbClr val="F5F0EB"/>
          </a:solidFill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/>
          <p:cNvSpPr/>
          <p:nvPr/>
        </p:nvSpPr>
        <p:spPr>
          <a:xfrm>
            <a:off x="9714484" y="4029821"/>
            <a:ext cx="2105036" cy="1046029"/>
          </a:xfrm>
          <a:prstGeom prst="roundRect">
            <a:avLst/>
          </a:prstGeom>
          <a:solidFill>
            <a:srgbClr val="F5F0EB"/>
          </a:solidFill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134945" y="2624195"/>
            <a:ext cx="6187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控制模块</a:t>
            </a: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46432" y="2110084"/>
            <a:ext cx="1973088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块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4096*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32bit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的单端口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RAM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块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2048*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32bit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的双端口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RAM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96431" y="4116381"/>
            <a:ext cx="1835766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2×16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个乘法器组成的乘法器阵列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9714484" y="5373959"/>
            <a:ext cx="2105036" cy="1046029"/>
          </a:xfrm>
          <a:prstGeom prst="roundRect">
            <a:avLst/>
          </a:prstGeom>
          <a:solidFill>
            <a:srgbClr val="F5F0EB"/>
          </a:solidFill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9896431" y="5456556"/>
            <a:ext cx="1835766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Hash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个高斯采样器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 rot="10800000" flipV="1">
            <a:off x="-6350" y="249238"/>
            <a:ext cx="484188" cy="490537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554990" y="277495"/>
            <a:ext cx="6944937" cy="520700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高性能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Frodo——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矩阵乘方案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00869" y="78051"/>
            <a:ext cx="5991131" cy="707884"/>
            <a:chOff x="6200869" y="78051"/>
            <a:chExt cx="5991131" cy="707884"/>
          </a:xfrm>
        </p:grpSpPr>
        <p:grpSp>
          <p:nvGrpSpPr>
            <p:cNvPr id="19" name="组 13"/>
            <p:cNvGrpSpPr/>
            <p:nvPr/>
          </p:nvGrpSpPr>
          <p:grpSpPr bwMode="auto">
            <a:xfrm>
              <a:off x="6200869" y="78051"/>
              <a:ext cx="5991131" cy="707884"/>
              <a:chOff x="6201071" y="148098"/>
              <a:chExt cx="5990926" cy="708515"/>
            </a:xfrm>
          </p:grpSpPr>
          <p:grpSp>
            <p:nvGrpSpPr>
              <p:cNvPr id="21" name="组 2"/>
              <p:cNvGrpSpPr/>
              <p:nvPr/>
            </p:nvGrpSpPr>
            <p:grpSpPr bwMode="auto">
              <a:xfrm>
                <a:off x="11454105" y="252856"/>
                <a:ext cx="737892" cy="484288"/>
                <a:chOff x="11454105" y="252856"/>
                <a:chExt cx="737892" cy="484288"/>
              </a:xfrm>
            </p:grpSpPr>
            <p:grpSp>
              <p:nvGrpSpPr>
                <p:cNvPr id="23" name="组 1"/>
                <p:cNvGrpSpPr/>
                <p:nvPr/>
              </p:nvGrpSpPr>
              <p:grpSpPr bwMode="auto">
                <a:xfrm>
                  <a:off x="12039604" y="252856"/>
                  <a:ext cx="152393" cy="484287"/>
                  <a:chOff x="12039604" y="252856"/>
                  <a:chExt cx="152393" cy="484287"/>
                </a:xfrm>
              </p:grpSpPr>
              <p:sp>
                <p:nvSpPr>
                  <p:cNvPr id="25" name="圆角矩形 79"/>
                  <p:cNvSpPr/>
                  <p:nvPr/>
                </p:nvSpPr>
                <p:spPr>
                  <a:xfrm rot="16200000" flipV="1">
                    <a:off x="12072898" y="518110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圆角矩形 80"/>
                  <p:cNvSpPr/>
                  <p:nvPr/>
                </p:nvSpPr>
                <p:spPr>
                  <a:xfrm rot="16200000" flipV="1">
                    <a:off x="12072898" y="618211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8" name="圆角矩形 81"/>
                  <p:cNvSpPr/>
                  <p:nvPr/>
                </p:nvSpPr>
                <p:spPr>
                  <a:xfrm rot="16200000" flipV="1">
                    <a:off x="12072898" y="321085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4472C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9" name="圆角矩形 82"/>
                  <p:cNvSpPr/>
                  <p:nvPr/>
                </p:nvSpPr>
                <p:spPr>
                  <a:xfrm rot="16200000" flipV="1">
                    <a:off x="12072898" y="421186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30" name="圆角矩形 83"/>
                  <p:cNvSpPr/>
                  <p:nvPr/>
                </p:nvSpPr>
                <p:spPr>
                  <a:xfrm rot="16200000" flipV="1">
                    <a:off x="12072898" y="219394"/>
                    <a:ext cx="85801" cy="152395"/>
                  </a:xfrm>
                  <a:prstGeom prst="roundRect">
                    <a:avLst>
                      <a:gd name="adj" fmla="val 5039"/>
                    </a:avLst>
                  </a:prstGeom>
                  <a:solidFill>
                    <a:srgbClr val="2F5597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24" name="圆角矩形 78"/>
                <p:cNvSpPr/>
                <p:nvPr/>
              </p:nvSpPr>
              <p:spPr>
                <a:xfrm rot="16200000" flipV="1">
                  <a:off x="11456787" y="249739"/>
                  <a:ext cx="484617" cy="490520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2" name="文本框 76"/>
              <p:cNvSpPr txBox="1">
                <a:spLocks noChangeArrowheads="1"/>
              </p:cNvSpPr>
              <p:nvPr/>
            </p:nvSpPr>
            <p:spPr bwMode="auto">
              <a:xfrm>
                <a:off x="6201071" y="148098"/>
                <a:ext cx="5239271" cy="708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8" tIns="45719" rIns="91438" bIns="45719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2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华中科技大学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Huazhong </a:t>
                </a:r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University of</a:t>
                </a:r>
                <a:endPara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  <a:p>
                <a:pPr algn="r" eaLnBrk="1" hangingPunct="1"/>
                <a:r>
                  <a:rPr lang="en-US" altLang="zh-CN" sz="1400" dirty="0">
                    <a:latin typeface="华文细黑" panose="02010600040101010101" pitchFamily="2" charset="-122"/>
                    <a:ea typeface="华文细黑" panose="02010600040101010101" pitchFamily="2" charset="-122"/>
                    <a:cs typeface="Segoe UI Semilight" panose="020B0402040204020203" pitchFamily="34" charset="0"/>
                  </a:rPr>
                  <a:t> Science and  Technology</a:t>
                </a:r>
                <a:endPara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20" name="KSO_Shape"/>
            <p:cNvSpPr/>
            <p:nvPr/>
          </p:nvSpPr>
          <p:spPr bwMode="auto">
            <a:xfrm>
              <a:off x="11426825" y="101587"/>
              <a:ext cx="420688" cy="646112"/>
            </a:xfrm>
            <a:custGeom>
              <a:avLst/>
              <a:gdLst>
                <a:gd name="connsiteX0" fmla="*/ 682214 w 1399652"/>
                <a:gd name="connsiteY0" fmla="*/ 622044 h 1669396"/>
                <a:gd name="connsiteX1" fmla="*/ 728400 w 1399652"/>
                <a:gd name="connsiteY1" fmla="*/ 622044 h 1669396"/>
                <a:gd name="connsiteX2" fmla="*/ 728400 w 1399652"/>
                <a:gd name="connsiteY2" fmla="*/ 1069491 h 1669396"/>
                <a:gd name="connsiteX3" fmla="*/ 682214 w 1399652"/>
                <a:gd name="connsiteY3" fmla="*/ 1069491 h 1669396"/>
                <a:gd name="connsiteX4" fmla="*/ 682214 w 1399652"/>
                <a:gd name="connsiteY4" fmla="*/ 868862 h 1669396"/>
                <a:gd name="connsiteX5" fmla="*/ 0 w 1399652"/>
                <a:gd name="connsiteY5" fmla="*/ 868862 h 1669396"/>
                <a:gd name="connsiteX6" fmla="*/ 0 w 1399652"/>
                <a:gd name="connsiteY6" fmla="*/ 822676 h 1669396"/>
                <a:gd name="connsiteX7" fmla="*/ 682214 w 1399652"/>
                <a:gd name="connsiteY7" fmla="*/ 822676 h 1669396"/>
                <a:gd name="connsiteX8" fmla="*/ 1353466 w 1399652"/>
                <a:gd name="connsiteY8" fmla="*/ 0 h 1669396"/>
                <a:gd name="connsiteX9" fmla="*/ 1399652 w 1399652"/>
                <a:gd name="connsiteY9" fmla="*/ 0 h 1669396"/>
                <a:gd name="connsiteX10" fmla="*/ 1399652 w 1399652"/>
                <a:gd name="connsiteY10" fmla="*/ 650823 h 1669396"/>
                <a:gd name="connsiteX11" fmla="*/ 1399652 w 1399652"/>
                <a:gd name="connsiteY11" fmla="*/ 650832 h 1669396"/>
                <a:gd name="connsiteX12" fmla="*/ 1399652 w 1399652"/>
                <a:gd name="connsiteY12" fmla="*/ 697009 h 1669396"/>
                <a:gd name="connsiteX13" fmla="*/ 869253 w 1399652"/>
                <a:gd name="connsiteY13" fmla="*/ 697009 h 1669396"/>
                <a:gd name="connsiteX14" fmla="*/ 869253 w 1399652"/>
                <a:gd name="connsiteY14" fmla="*/ 995295 h 1669396"/>
                <a:gd name="connsiteX15" fmla="*/ 1227733 w 1399652"/>
                <a:gd name="connsiteY15" fmla="*/ 995295 h 1669396"/>
                <a:gd name="connsiteX16" fmla="*/ 1168719 w 1399652"/>
                <a:gd name="connsiteY16" fmla="*/ 919117 h 1669396"/>
                <a:gd name="connsiteX17" fmla="*/ 1168719 w 1399652"/>
                <a:gd name="connsiteY17" fmla="*/ 917509 h 1669396"/>
                <a:gd name="connsiteX18" fmla="*/ 1399652 w 1399652"/>
                <a:gd name="connsiteY18" fmla="*/ 1018388 h 1669396"/>
                <a:gd name="connsiteX19" fmla="*/ 1399250 w 1399652"/>
                <a:gd name="connsiteY19" fmla="*/ 1018564 h 1669396"/>
                <a:gd name="connsiteX20" fmla="*/ 1399652 w 1399652"/>
                <a:gd name="connsiteY20" fmla="*/ 1018564 h 1669396"/>
                <a:gd name="connsiteX21" fmla="*/ 1399652 w 1399652"/>
                <a:gd name="connsiteY21" fmla="*/ 1669396 h 1669396"/>
                <a:gd name="connsiteX22" fmla="*/ 1353466 w 1399652"/>
                <a:gd name="connsiteY22" fmla="*/ 1669396 h 1669396"/>
                <a:gd name="connsiteX23" fmla="*/ 1353466 w 1399652"/>
                <a:gd name="connsiteY23" fmla="*/ 1038564 h 1669396"/>
                <a:gd name="connsiteX24" fmla="*/ 1168719 w 1399652"/>
                <a:gd name="connsiteY24" fmla="*/ 1119268 h 1669396"/>
                <a:gd name="connsiteX25" fmla="*/ 1168719 w 1399652"/>
                <a:gd name="connsiteY25" fmla="*/ 1117661 h 1669396"/>
                <a:gd name="connsiteX26" fmla="*/ 1227733 w 1399652"/>
                <a:gd name="connsiteY26" fmla="*/ 1041482 h 1669396"/>
                <a:gd name="connsiteX27" fmla="*/ 869253 w 1399652"/>
                <a:gd name="connsiteY27" fmla="*/ 1041482 h 1669396"/>
                <a:gd name="connsiteX28" fmla="*/ 869253 w 1399652"/>
                <a:gd name="connsiteY28" fmla="*/ 1122886 h 1669396"/>
                <a:gd name="connsiteX29" fmla="*/ 823067 w 1399652"/>
                <a:gd name="connsiteY29" fmla="*/ 1122886 h 1669396"/>
                <a:gd name="connsiteX30" fmla="*/ 823067 w 1399652"/>
                <a:gd name="connsiteY30" fmla="*/ 568650 h 1669396"/>
                <a:gd name="connsiteX31" fmla="*/ 869253 w 1399652"/>
                <a:gd name="connsiteY31" fmla="*/ 568650 h 1669396"/>
                <a:gd name="connsiteX32" fmla="*/ 869253 w 1399652"/>
                <a:gd name="connsiteY32" fmla="*/ 650823 h 1669396"/>
                <a:gd name="connsiteX33" fmla="*/ 1353466 w 1399652"/>
                <a:gd name="connsiteY33" fmla="*/ 650823 h 166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99652" h="1669396">
                  <a:moveTo>
                    <a:pt x="682214" y="622044"/>
                  </a:moveTo>
                  <a:lnTo>
                    <a:pt x="728400" y="622044"/>
                  </a:lnTo>
                  <a:lnTo>
                    <a:pt x="728400" y="1069491"/>
                  </a:lnTo>
                  <a:lnTo>
                    <a:pt x="682214" y="1069491"/>
                  </a:lnTo>
                  <a:lnTo>
                    <a:pt x="682214" y="868862"/>
                  </a:lnTo>
                  <a:lnTo>
                    <a:pt x="0" y="868862"/>
                  </a:lnTo>
                  <a:lnTo>
                    <a:pt x="0" y="822676"/>
                  </a:lnTo>
                  <a:lnTo>
                    <a:pt x="682214" y="822676"/>
                  </a:lnTo>
                  <a:close/>
                  <a:moveTo>
                    <a:pt x="1353466" y="0"/>
                  </a:moveTo>
                  <a:lnTo>
                    <a:pt x="1399652" y="0"/>
                  </a:lnTo>
                  <a:lnTo>
                    <a:pt x="1399652" y="650823"/>
                  </a:lnTo>
                  <a:lnTo>
                    <a:pt x="1399652" y="650832"/>
                  </a:lnTo>
                  <a:lnTo>
                    <a:pt x="1399652" y="697009"/>
                  </a:lnTo>
                  <a:lnTo>
                    <a:pt x="869253" y="697009"/>
                  </a:lnTo>
                  <a:lnTo>
                    <a:pt x="869253" y="995295"/>
                  </a:lnTo>
                  <a:lnTo>
                    <a:pt x="1227733" y="995295"/>
                  </a:lnTo>
                  <a:lnTo>
                    <a:pt x="1168719" y="919117"/>
                  </a:lnTo>
                  <a:lnTo>
                    <a:pt x="1168719" y="917509"/>
                  </a:lnTo>
                  <a:lnTo>
                    <a:pt x="1399652" y="1018388"/>
                  </a:lnTo>
                  <a:lnTo>
                    <a:pt x="1399250" y="1018564"/>
                  </a:lnTo>
                  <a:lnTo>
                    <a:pt x="1399652" y="1018564"/>
                  </a:lnTo>
                  <a:lnTo>
                    <a:pt x="1399652" y="1669396"/>
                  </a:lnTo>
                  <a:lnTo>
                    <a:pt x="1353466" y="1669396"/>
                  </a:lnTo>
                  <a:lnTo>
                    <a:pt x="1353466" y="1038564"/>
                  </a:lnTo>
                  <a:lnTo>
                    <a:pt x="1168719" y="1119268"/>
                  </a:lnTo>
                  <a:lnTo>
                    <a:pt x="1168719" y="1117661"/>
                  </a:lnTo>
                  <a:lnTo>
                    <a:pt x="1227733" y="1041482"/>
                  </a:lnTo>
                  <a:lnTo>
                    <a:pt x="869253" y="1041482"/>
                  </a:lnTo>
                  <a:lnTo>
                    <a:pt x="869253" y="1122886"/>
                  </a:lnTo>
                  <a:lnTo>
                    <a:pt x="823067" y="1122886"/>
                  </a:lnTo>
                  <a:lnTo>
                    <a:pt x="823067" y="568650"/>
                  </a:lnTo>
                  <a:lnTo>
                    <a:pt x="869253" y="568650"/>
                  </a:lnTo>
                  <a:lnTo>
                    <a:pt x="869253" y="650823"/>
                  </a:lnTo>
                  <a:lnTo>
                    <a:pt x="1353466" y="650823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124555" y="828857"/>
            <a:ext cx="11367587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全相连矩阵运算阵列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(4×4)×(4×1)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矩阵乘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/Cycle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，所需带宽高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20data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/cycle)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脉动矩阵运算阵列：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4×4n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)×(</a:t>
            </a:r>
            <a:r>
              <a:rPr lang="en-US" altLang="zh-CN" sz="2000" b="1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4n×4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矩阵乘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Wingdings" panose="05000000000000000000" pitchFamily="2" charset="2"/>
              </a:rPr>
              <a:t>流水执行，所需寄存器多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发明专利：一种适用于后量子密码算法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Frodo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的矩阵乘法单元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5532946" y="2518744"/>
          <a:ext cx="5999544" cy="3785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Visio" r:id="rId1" imgW="5093335" imgH="3107055" progId="Visio.Drawing.15">
                  <p:embed/>
                </p:oleObj>
              </mc:Choice>
              <mc:Fallback>
                <p:oleObj name="Visio" r:id="rId1" imgW="5093335" imgH="3107055" progId="Visio.Drawing.15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32946" y="2518744"/>
                        <a:ext cx="5999544" cy="3785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659510" y="2518744"/>
          <a:ext cx="4293736" cy="3890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Visio" r:id="rId3" imgW="10904220" imgH="9881235" progId="Visio.Drawing.15">
                  <p:embed/>
                </p:oleObj>
              </mc:Choice>
              <mc:Fallback>
                <p:oleObj name="Visio" r:id="rId3" imgW="10904220" imgH="988123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510" y="2518744"/>
                        <a:ext cx="4293736" cy="38902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/>
          <p:cNvSpPr/>
          <p:nvPr/>
        </p:nvSpPr>
        <p:spPr>
          <a:xfrm>
            <a:off x="8145379" y="6410617"/>
            <a:ext cx="2394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脉动矩阵运算阵列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455497" y="639583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全相连矩阵运算阵列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0.1756692913385,&quot;left&quot;:300.8829921259843,&quot;top&quot;:71.18456692913387,&quot;width&quot;:532.3886614173229}"/>
</p:tagLst>
</file>

<file path=ppt/tags/tag10.xml><?xml version="1.0" encoding="utf-8"?>
<p:tagLst xmlns:p="http://schemas.openxmlformats.org/presentationml/2006/main">
  <p:tag name="KSO_WM_DIAGRAM_VIRTUALLY_FRAME" val="{&quot;height&quot;:340.1756692913385,&quot;left&quot;:300.8829921259843,&quot;top&quot;:71.18456692913387,&quot;width&quot;:532.3886614173229}"/>
</p:tagLst>
</file>

<file path=ppt/tags/tag11.xml><?xml version="1.0" encoding="utf-8"?>
<p:tagLst xmlns:p="http://schemas.openxmlformats.org/presentationml/2006/main">
  <p:tag name="KSO_WM_DIAGRAM_VIRTUALLY_FRAME" val="{&quot;height&quot;:383.5,&quot;left&quot;:-46.5,&quot;top&quot;:237.7,&quot;width&quot;:390.95}"/>
</p:tagLst>
</file>

<file path=ppt/tags/tag12.xml><?xml version="1.0" encoding="utf-8"?>
<p:tagLst xmlns:p="http://schemas.openxmlformats.org/presentationml/2006/main">
  <p:tag name="KSO_WM_DIAGRAM_VIRTUALLY_FRAME" val="{&quot;height&quot;:383.5,&quot;left&quot;:-46.5,&quot;top&quot;:237.7,&quot;width&quot;:390.95}"/>
</p:tagLst>
</file>

<file path=ppt/tags/tag13.xml><?xml version="1.0" encoding="utf-8"?>
<p:tagLst xmlns:p="http://schemas.openxmlformats.org/presentationml/2006/main">
  <p:tag name="KSO_WM_DIAGRAM_VIRTUALLY_FRAME" val="{&quot;height&quot;:383.5,&quot;left&quot;:-46.5,&quot;top&quot;:237.7,&quot;width&quot;:390.95}"/>
</p:tagLst>
</file>

<file path=ppt/tags/tag14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15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16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17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18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19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2.xml><?xml version="1.0" encoding="utf-8"?>
<p:tagLst xmlns:p="http://schemas.openxmlformats.org/presentationml/2006/main">
  <p:tag name="KSO_WM_DIAGRAM_VIRTUALLY_FRAME" val="{&quot;height&quot;:340.1756692913385,&quot;left&quot;:300.8829921259843,&quot;top&quot;:71.18456692913387,&quot;width&quot;:532.3886614173229}"/>
</p:tagLst>
</file>

<file path=ppt/tags/tag20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21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22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23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24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25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26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27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28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29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3.xml><?xml version="1.0" encoding="utf-8"?>
<p:tagLst xmlns:p="http://schemas.openxmlformats.org/presentationml/2006/main">
  <p:tag name="KSO_WM_DIAGRAM_VIRTUALLY_FRAME" val="{&quot;height&quot;:340.1756692913385,&quot;left&quot;:300.8829921259843,&quot;top&quot;:71.18456692913387,&quot;width&quot;:532.3886614173229}"/>
</p:tagLst>
</file>

<file path=ppt/tags/tag30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31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32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33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34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35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36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37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38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39.xml><?xml version="1.0" encoding="utf-8"?>
<p:tagLst xmlns:p="http://schemas.openxmlformats.org/presentationml/2006/main">
  <p:tag name="KSO_WM_DIAGRAM_VIRTUALLY_FRAME" val="{&quot;height&quot;:411.2,&quot;left&quot;:598,&quot;top&quot;:73.9,&quot;width&quot;:309.85}"/>
</p:tagLst>
</file>

<file path=ppt/tags/tag4.xml><?xml version="1.0" encoding="utf-8"?>
<p:tagLst xmlns:p="http://schemas.openxmlformats.org/presentationml/2006/main">
  <p:tag name="KSO_WM_DIAGRAM_VIRTUALLY_FRAME" val="{&quot;height&quot;:340.1756692913385,&quot;left&quot;:300.8829921259843,&quot;top&quot;:71.18456692913387,&quot;width&quot;:532.3886614173229}"/>
</p:tagLst>
</file>

<file path=ppt/tags/tag40.xml><?xml version="1.0" encoding="utf-8"?>
<p:tagLst xmlns:p="http://schemas.openxmlformats.org/presentationml/2006/main">
  <p:tag name="KSO_WM_DIAGRAM_VIRTUALLY_FRAME" val="{&quot;height&quot;:411.2,&quot;left&quot;:598,&quot;top&quot;:73.9,&quot;width&quot;:309.85}"/>
</p:tagLst>
</file>

<file path=ppt/tags/tag41.xml><?xml version="1.0" encoding="utf-8"?>
<p:tagLst xmlns:p="http://schemas.openxmlformats.org/presentationml/2006/main">
  <p:tag name="KSO_WM_DIAGRAM_VIRTUALLY_FRAME" val="{&quot;height&quot;:411.2,&quot;left&quot;:598,&quot;top&quot;:73.9,&quot;width&quot;:309.85}"/>
</p:tagLst>
</file>

<file path=ppt/tags/tag42.xml><?xml version="1.0" encoding="utf-8"?>
<p:tagLst xmlns:p="http://schemas.openxmlformats.org/presentationml/2006/main">
  <p:tag name="KSO_WM_DIAGRAM_VIRTUALLY_FRAME" val="{&quot;height&quot;:411.2,&quot;left&quot;:598,&quot;top&quot;:73.9,&quot;width&quot;:309.85}"/>
</p:tagLst>
</file>

<file path=ppt/tags/tag43.xml><?xml version="1.0" encoding="utf-8"?>
<p:tagLst xmlns:p="http://schemas.openxmlformats.org/presentationml/2006/main">
  <p:tag name="KSO_WM_DIAGRAM_VIRTUALLY_FRAME" val="{&quot;height&quot;:411.2,&quot;left&quot;:598,&quot;top&quot;:73.9,&quot;width&quot;:309.85}"/>
</p:tagLst>
</file>

<file path=ppt/tags/tag44.xml><?xml version="1.0" encoding="utf-8"?>
<p:tagLst xmlns:p="http://schemas.openxmlformats.org/presentationml/2006/main">
  <p:tag name="KSO_WM_DIAGRAM_VIRTUALLY_FRAME" val="{&quot;height&quot;:411.2,&quot;left&quot;:598,&quot;top&quot;:73.9,&quot;width&quot;:309.85}"/>
</p:tagLst>
</file>

<file path=ppt/tags/tag45.xml><?xml version="1.0" encoding="utf-8"?>
<p:tagLst xmlns:p="http://schemas.openxmlformats.org/presentationml/2006/main">
  <p:tag name="KSO_WM_DIAGRAM_VIRTUALLY_FRAME" val="{&quot;height&quot;:411.2,&quot;left&quot;:598,&quot;top&quot;:73.9,&quot;width&quot;:309.85}"/>
</p:tagLst>
</file>

<file path=ppt/tags/tag46.xml><?xml version="1.0" encoding="utf-8"?>
<p:tagLst xmlns:p="http://schemas.openxmlformats.org/presentationml/2006/main">
  <p:tag name="KSO_WM_DIAGRAM_VIRTUALLY_FRAME" val="{&quot;height&quot;:411.2,&quot;left&quot;:598,&quot;top&quot;:73.9,&quot;width&quot;:309.85}"/>
</p:tagLst>
</file>

<file path=ppt/tags/tag47.xml><?xml version="1.0" encoding="utf-8"?>
<p:tagLst xmlns:p="http://schemas.openxmlformats.org/presentationml/2006/main">
  <p:tag name="KSO_WM_DIAGRAM_VIRTUALLY_FRAME" val="{&quot;height&quot;:411.2,&quot;left&quot;:598,&quot;top&quot;:73.9,&quot;width&quot;:309.85}"/>
</p:tagLst>
</file>

<file path=ppt/tags/tag48.xml><?xml version="1.0" encoding="utf-8"?>
<p:tagLst xmlns:p="http://schemas.openxmlformats.org/presentationml/2006/main">
  <p:tag name="KSO_WM_DIAGRAM_VIRTUALLY_FRAME" val="{&quot;height&quot;:411.2,&quot;left&quot;:598,&quot;top&quot;:73.9,&quot;width&quot;:309.85}"/>
</p:tagLst>
</file>

<file path=ppt/tags/tag49.xml><?xml version="1.0" encoding="utf-8"?>
<p:tagLst xmlns:p="http://schemas.openxmlformats.org/presentationml/2006/main">
  <p:tag name="KSO_WM_DIAGRAM_VIRTUALLY_FRAME" val="{&quot;height&quot;:411.2,&quot;left&quot;:598,&quot;top&quot;:73.9,&quot;width&quot;:303.9}"/>
</p:tagLst>
</file>

<file path=ppt/tags/tag5.xml><?xml version="1.0" encoding="utf-8"?>
<p:tagLst xmlns:p="http://schemas.openxmlformats.org/presentationml/2006/main">
  <p:tag name="KSO_WM_DIAGRAM_VIRTUALLY_FRAME" val="{&quot;height&quot;:340.1756692913385,&quot;left&quot;:300.8829921259843,&quot;top&quot;:71.18456692913387,&quot;width&quot;:532.3886614173229}"/>
</p:tagLst>
</file>

<file path=ppt/tags/tag50.xml><?xml version="1.0" encoding="utf-8"?>
<p:tagLst xmlns:p="http://schemas.openxmlformats.org/presentationml/2006/main">
  <p:tag name="TABLE_ENDDRAG_ORIGIN_RECT" val="821*246"/>
  <p:tag name="TABLE_ENDDRAG_RECT" val="46*128*821*246"/>
</p:tagLst>
</file>

<file path=ppt/tags/tag51.xml><?xml version="1.0" encoding="utf-8"?>
<p:tagLst xmlns:p="http://schemas.openxmlformats.org/presentationml/2006/main">
  <p:tag name="COMMONDATA" val="eyJoZGlkIjoiOGU0OGM4Yzg3ZGY2N2M4MGVhNmYxMzhiMGZjNmE4ZWEifQ=="/>
</p:tagLst>
</file>

<file path=ppt/tags/tag6.xml><?xml version="1.0" encoding="utf-8"?>
<p:tagLst xmlns:p="http://schemas.openxmlformats.org/presentationml/2006/main">
  <p:tag name="KSO_WM_DIAGRAM_VIRTUALLY_FRAME" val="{&quot;height&quot;:340.1756692913385,&quot;left&quot;:300.8829921259843,&quot;top&quot;:71.18456692913387,&quot;width&quot;:532.3886614173229}"/>
</p:tagLst>
</file>

<file path=ppt/tags/tag7.xml><?xml version="1.0" encoding="utf-8"?>
<p:tagLst xmlns:p="http://schemas.openxmlformats.org/presentationml/2006/main">
  <p:tag name="KSO_WM_DIAGRAM_VIRTUALLY_FRAME" val="{&quot;height&quot;:340.1756692913385,&quot;left&quot;:300.8829921259843,&quot;top&quot;:71.18456692913387,&quot;width&quot;:532.3886614173229}"/>
</p:tagLst>
</file>

<file path=ppt/tags/tag8.xml><?xml version="1.0" encoding="utf-8"?>
<p:tagLst xmlns:p="http://schemas.openxmlformats.org/presentationml/2006/main">
  <p:tag name="KSO_WM_DIAGRAM_VIRTUALLY_FRAME" val="{&quot;height&quot;:340.1756692913385,&quot;left&quot;:300.8829921259843,&quot;top&quot;:71.18456692913387,&quot;width&quot;:532.3886614173229}"/>
</p:tagLst>
</file>

<file path=ppt/tags/tag9.xml><?xml version="1.0" encoding="utf-8"?>
<p:tagLst xmlns:p="http://schemas.openxmlformats.org/presentationml/2006/main">
  <p:tag name="KSO_WM_DIAGRAM_VIRTUALLY_FRAME" val="{&quot;height&quot;:340.1756692913385,&quot;left&quot;:300.8829921259843,&quot;top&quot;:71.18456692913387,&quot;width&quot;:532.388661417322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11277</Words>
  <Application>WPS 演示</Application>
  <PresentationFormat>宽屏</PresentationFormat>
  <Paragraphs>1463</Paragraphs>
  <Slides>46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25</vt:i4>
      </vt:variant>
      <vt:variant>
        <vt:lpstr>幻灯片标题</vt:lpstr>
      </vt:variant>
      <vt:variant>
        <vt:i4>46</vt:i4>
      </vt:variant>
    </vt:vector>
  </HeadingPairs>
  <TitlesOfParts>
    <vt:vector size="87" baseType="lpstr">
      <vt:lpstr>Arial</vt:lpstr>
      <vt:lpstr>宋体</vt:lpstr>
      <vt:lpstr>Wingdings</vt:lpstr>
      <vt:lpstr>Segoe UI Semilight</vt:lpstr>
      <vt:lpstr>微软雅黑</vt:lpstr>
      <vt:lpstr>等线</vt:lpstr>
      <vt:lpstr>华文细黑</vt:lpstr>
      <vt:lpstr>Times New Roman</vt:lpstr>
      <vt:lpstr>Consolas</vt:lpstr>
      <vt:lpstr>Arial Unicode MS</vt:lpstr>
      <vt:lpstr>等线 Light</vt:lpstr>
      <vt:lpstr>Times New Roman</vt:lpstr>
      <vt:lpstr>Wingdings</vt:lpstr>
      <vt:lpstr>Cambria Math</vt:lpstr>
      <vt:lpstr>Verdana</vt:lpstr>
      <vt:lpstr>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Equation.AxMath</vt:lpstr>
      <vt:lpstr>Visio.Drawing.15</vt:lpstr>
      <vt:lpstr>Equation.AxMath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ASUS-PC</dc:creator>
  <cp:lastModifiedBy>业火的向日葵</cp:lastModifiedBy>
  <cp:revision>1264</cp:revision>
  <dcterms:created xsi:type="dcterms:W3CDTF">2023-07-28T09:55:00Z</dcterms:created>
  <dcterms:modified xsi:type="dcterms:W3CDTF">2024-12-11T09:43:20Z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36708E59CCAB4BC99A08D80E6AC63487_12</vt:lpwstr>
  </property>
  <property fmtid="{D5CDD505-2E9C-101B-9397-08002B2CF9AE}" pid="3" name="KSOProductBuildVer">
    <vt:lpwstr>2052-12.1.0.18912</vt:lpwstr>
  </property>
</Properties>
</file>